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7" r:id="rId2"/>
    <p:sldId id="258" r:id="rId3"/>
    <p:sldId id="259" r:id="rId4"/>
    <p:sldId id="260" r:id="rId5"/>
    <p:sldId id="267" r:id="rId6"/>
    <p:sldId id="256" r:id="rId7"/>
    <p:sldId id="261" r:id="rId8"/>
    <p:sldId id="263" r:id="rId9"/>
    <p:sldId id="262" r:id="rId10"/>
    <p:sldId id="266" r:id="rId11"/>
    <p:sldId id="264" r:id="rId12"/>
    <p:sldId id="265" r:id="rId13"/>
  </p:sldIdLst>
  <p:sldSz cx="9144000" cy="5143500" type="screen16x9"/>
  <p:notesSz cx="6858000" cy="9144000"/>
  <p:embeddedFontLst>
    <p:embeddedFont>
      <p:font typeface="Arial Black" panose="020B0A04020102020204" pitchFamily="34" charset="0"/>
      <p:bold r:id="rId15"/>
    </p:embeddedFont>
    <p:embeddedFont>
      <p:font typeface="Bahnschrift" panose="020B0502040204020203" pitchFamily="34" charset="0"/>
      <p:regular r:id="rId16"/>
      <p:bold r:id="rId17"/>
    </p:embeddedFont>
    <p:embeddedFont>
      <p:font typeface="Montserrat" panose="00000500000000000000" pitchFamily="2" charset="0"/>
      <p:regular r:id="rId18"/>
      <p:bold r:id="rId19"/>
      <p:italic r:id="rId20"/>
      <p:boldItalic r:id="rId21"/>
    </p:embeddedFont>
    <p:embeddedFont>
      <p:font typeface="Proxima Nova"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196" autoAdjust="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58be0f1f73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58be0f1f73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0987888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58be0f1f73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58be0f1f73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58be0f1f73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58be0f1f73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58be0f1f73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58be0f1f7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58be0f1f7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58be0f1f7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58be0f1f73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58be0f1f73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26689735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58be0f1f73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58be0f1f73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58be0f1f73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58be0f1f7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58be0f1f73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58be0f1f73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hyperlink" Target="https://subtlemedical.com/ai-is-starting-to-change-radiology-for-real/"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hyperlink" Target="https://www.slideshare.net/jahedif/artificial-intelligence-in-medical-image-processing" TargetMode="External"/><Relationship Id="rId3" Type="http://schemas.openxmlformats.org/officeDocument/2006/relationships/image" Target="../media/image3.png"/><Relationship Id="rId7"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hyperlink" Target="https://www.frontiersin.org/articles/10.3389/fneur.2019.00869/full" TargetMode="External"/><Relationship Id="rId5" Type="http://schemas.openxmlformats.org/officeDocument/2006/relationships/image" Target="../media/image5.jp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hyperlink" Target="https://www.researchgate.net/figure/Scheme-of-deep-learning-algorithm-and-associated-preprocessing-and-postprocessing-steps_fig1_344230405" TargetMode="External"/><Relationship Id="rId5" Type="http://schemas.openxmlformats.org/officeDocument/2006/relationships/image" Target="../media/image7.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Google Shape;62;p14"/>
          <p:cNvPicPr preferRelativeResize="0"/>
          <p:nvPr/>
        </p:nvPicPr>
        <p:blipFill>
          <a:blip r:embed="rId3">
            <a:alphaModFix/>
          </a:blip>
          <a:stretch>
            <a:fillRect/>
          </a:stretch>
        </p:blipFill>
        <p:spPr>
          <a:xfrm>
            <a:off x="0" y="0"/>
            <a:ext cx="9143997" cy="5143496"/>
          </a:xfrm>
          <a:prstGeom prst="rect">
            <a:avLst/>
          </a:prstGeom>
          <a:noFill/>
          <a:ln>
            <a:noFill/>
          </a:ln>
        </p:spPr>
      </p:pic>
      <p:pic>
        <p:nvPicPr>
          <p:cNvPr id="63" name="Google Shape;63;p14"/>
          <p:cNvPicPr preferRelativeResize="0"/>
          <p:nvPr/>
        </p:nvPicPr>
        <p:blipFill rotWithShape="1">
          <a:blip r:embed="rId4">
            <a:alphaModFix/>
          </a:blip>
          <a:srcRect t="90459"/>
          <a:stretch/>
        </p:blipFill>
        <p:spPr>
          <a:xfrm>
            <a:off x="0" y="4652773"/>
            <a:ext cx="9144003" cy="490726"/>
          </a:xfrm>
          <a:prstGeom prst="rect">
            <a:avLst/>
          </a:prstGeom>
          <a:noFill/>
          <a:ln>
            <a:noFill/>
          </a:ln>
        </p:spPr>
      </p:pic>
      <p:sp>
        <p:nvSpPr>
          <p:cNvPr id="64" name="Google Shape;64;p14"/>
          <p:cNvSpPr txBox="1"/>
          <p:nvPr/>
        </p:nvSpPr>
        <p:spPr>
          <a:xfrm>
            <a:off x="-6" y="2902857"/>
            <a:ext cx="8520600" cy="572700"/>
          </a:xfrm>
          <a:prstGeom prst="rect">
            <a:avLst/>
          </a:prstGeom>
          <a:noFill/>
          <a:ln>
            <a:noFill/>
          </a:ln>
        </p:spPr>
        <p:txBody>
          <a:bodyPr spcFirstLastPara="1" wrap="square" lIns="91425" tIns="91425" rIns="91425" bIns="91425" anchor="t" anchorCtr="0">
            <a:normAutofit/>
          </a:bodyPr>
          <a:lstStyle/>
          <a:p>
            <a:pPr marL="0" lvl="0" indent="0" rtl="0">
              <a:lnSpc>
                <a:spcPct val="90000"/>
              </a:lnSpc>
              <a:spcBef>
                <a:spcPts val="0"/>
              </a:spcBef>
              <a:spcAft>
                <a:spcPts val="0"/>
              </a:spcAft>
              <a:buNone/>
            </a:pPr>
            <a:r>
              <a:rPr lang="en-GB" sz="2400" b="1" dirty="0">
                <a:solidFill>
                  <a:srgbClr val="202729"/>
                </a:solidFill>
                <a:latin typeface="Montserrat"/>
                <a:ea typeface="Montserrat"/>
                <a:cs typeface="Montserrat"/>
                <a:sym typeface="Montserrat"/>
              </a:rPr>
              <a:t>                      </a:t>
            </a:r>
            <a:r>
              <a:rPr lang="en-GB" sz="2400" dirty="0">
                <a:solidFill>
                  <a:schemeClr val="tx2">
                    <a:lumMod val="10000"/>
                  </a:schemeClr>
                </a:solidFill>
                <a:latin typeface="Arial Black" panose="020B0A04020102020204" pitchFamily="34" charset="0"/>
                <a:ea typeface="Montserrat"/>
                <a:cs typeface="Montserrat"/>
                <a:sym typeface="Montserrat"/>
              </a:rPr>
              <a:t>Team Name : TEAM PRISM</a:t>
            </a:r>
            <a:endParaRPr sz="2400" dirty="0">
              <a:solidFill>
                <a:schemeClr val="tx2">
                  <a:lumMod val="10000"/>
                </a:schemeClr>
              </a:solidFill>
              <a:latin typeface="Arial Black" panose="020B0A04020102020204" pitchFamily="34" charset="0"/>
              <a:ea typeface="Montserrat"/>
              <a:cs typeface="Montserrat"/>
              <a:sym typeface="Montserrat"/>
            </a:endParaRPr>
          </a:p>
        </p:txBody>
      </p:sp>
      <p:sp>
        <p:nvSpPr>
          <p:cNvPr id="65" name="Google Shape;65;p14"/>
          <p:cNvSpPr txBox="1"/>
          <p:nvPr/>
        </p:nvSpPr>
        <p:spPr>
          <a:xfrm>
            <a:off x="-115021" y="3349364"/>
            <a:ext cx="9143997" cy="867035"/>
          </a:xfrm>
          <a:prstGeom prst="rect">
            <a:avLst/>
          </a:prstGeom>
          <a:noFill/>
          <a:ln>
            <a:noFill/>
          </a:ln>
        </p:spPr>
        <p:txBody>
          <a:bodyPr spcFirstLastPara="1" wrap="square" lIns="91425" tIns="91425" rIns="91425" bIns="91425" anchor="t" anchorCtr="0">
            <a:noAutofit/>
          </a:bodyPr>
          <a:lstStyle/>
          <a:p>
            <a:pPr marL="0" lvl="0" indent="0" algn="ctr" rtl="0">
              <a:lnSpc>
                <a:spcPct val="120000"/>
              </a:lnSpc>
              <a:spcBef>
                <a:spcPts val="0"/>
              </a:spcBef>
              <a:spcAft>
                <a:spcPts val="0"/>
              </a:spcAft>
              <a:buNone/>
            </a:pPr>
            <a:r>
              <a:rPr lang="en-GB" sz="1800" b="1" dirty="0">
                <a:solidFill>
                  <a:srgbClr val="202729"/>
                </a:solidFill>
                <a:latin typeface="Arial Black" panose="020B0A04020102020204" pitchFamily="34" charset="0"/>
                <a:ea typeface="Montserrat"/>
                <a:cs typeface="Montserrat"/>
                <a:sym typeface="Montserrat"/>
              </a:rPr>
              <a:t>Problem Statement :  AI-driven medical image processing with AI -Integrated Medical Diagnostic Assistant  platform</a:t>
            </a:r>
            <a:endParaRPr sz="1800" b="1" dirty="0">
              <a:solidFill>
                <a:srgbClr val="202729"/>
              </a:solidFill>
              <a:latin typeface="Arial Black" panose="020B0A04020102020204" pitchFamily="34" charset="0"/>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75B8A59-7868-1907-F116-BF0E8ED54B20}"/>
              </a:ext>
            </a:extLst>
          </p:cNvPr>
          <p:cNvSpPr txBox="1"/>
          <p:nvPr/>
        </p:nvSpPr>
        <p:spPr>
          <a:xfrm>
            <a:off x="185928" y="821137"/>
            <a:ext cx="8772144" cy="4057714"/>
          </a:xfrm>
          <a:prstGeom prst="rect">
            <a:avLst/>
          </a:prstGeom>
          <a:noFill/>
        </p:spPr>
        <p:txBody>
          <a:bodyPr wrap="square">
            <a:spAutoFit/>
          </a:bodyPr>
          <a:lstStyle/>
          <a:p>
            <a:pPr marL="285750" lvl="0" indent="-285750" algn="just" rtl="0">
              <a:lnSpc>
                <a:spcPct val="115000"/>
              </a:lnSpc>
              <a:spcBef>
                <a:spcPts val="0"/>
              </a:spcBef>
              <a:spcAft>
                <a:spcPts val="1200"/>
              </a:spcAft>
              <a:buFont typeface="Wingdings" panose="05000000000000000000" pitchFamily="2" charset="2"/>
              <a:buChar char="ü"/>
            </a:pPr>
            <a:r>
              <a:rPr lang="en-US" sz="1400" b="1" dirty="0">
                <a:solidFill>
                  <a:schemeClr val="tx1"/>
                </a:solidFill>
                <a:latin typeface="Bahnschrift" panose="020B0502040204020203" pitchFamily="34" charset="0"/>
                <a:ea typeface="Proxima Nova"/>
                <a:cs typeface="Proxima Nova"/>
                <a:sym typeface="Proxima Nova"/>
              </a:rPr>
              <a:t>Pricing Model:  </a:t>
            </a:r>
            <a:r>
              <a:rPr lang="en-US" sz="1400" dirty="0">
                <a:solidFill>
                  <a:schemeClr val="tx1"/>
                </a:solidFill>
                <a:latin typeface="Bahnschrift" panose="020B0502040204020203" pitchFamily="34" charset="0"/>
                <a:ea typeface="Proxima Nova"/>
                <a:cs typeface="Proxima Nova"/>
                <a:sym typeface="Proxima Nova"/>
              </a:rPr>
              <a:t>Choosing the right pricing model, whether it be subscription-based, per usage, or one-time licensing, can impact profit margins. Flexibility in pricing to accommodate different customer needs can attract a broader customer base.</a:t>
            </a:r>
          </a:p>
          <a:p>
            <a:pPr marL="285750" lvl="0" indent="-285750" algn="just" rtl="0">
              <a:lnSpc>
                <a:spcPct val="115000"/>
              </a:lnSpc>
              <a:spcBef>
                <a:spcPts val="0"/>
              </a:spcBef>
              <a:spcAft>
                <a:spcPts val="1200"/>
              </a:spcAft>
              <a:buFont typeface="Wingdings" panose="05000000000000000000" pitchFamily="2" charset="2"/>
              <a:buChar char="ü"/>
            </a:pPr>
            <a:r>
              <a:rPr lang="en-US" sz="1400" b="1" dirty="0">
                <a:solidFill>
                  <a:schemeClr val="tx1"/>
                </a:solidFill>
                <a:latin typeface="Bahnschrift" panose="020B0502040204020203" pitchFamily="34" charset="0"/>
                <a:ea typeface="Proxima Nova"/>
                <a:cs typeface="Proxima Nova"/>
                <a:sym typeface="Proxima Nova"/>
              </a:rPr>
              <a:t>Customer Satisfaction and Retention: </a:t>
            </a:r>
            <a:r>
              <a:rPr lang="en-US" sz="1400" dirty="0">
                <a:solidFill>
                  <a:schemeClr val="tx1"/>
                </a:solidFill>
                <a:latin typeface="Bahnschrift" panose="020B0502040204020203" pitchFamily="34" charset="0"/>
                <a:ea typeface="Proxima Nova"/>
                <a:cs typeface="Proxima Nova"/>
                <a:sym typeface="Proxima Nova"/>
              </a:rPr>
              <a:t>High customer satisfaction and successful implementations lead to repeat business and positive referrals, contributing to long-term profitability</a:t>
            </a:r>
            <a:r>
              <a:rPr lang="en-US" sz="1400" b="1" dirty="0">
                <a:solidFill>
                  <a:schemeClr val="tx1"/>
                </a:solidFill>
                <a:latin typeface="Bahnschrift" panose="020B0502040204020203" pitchFamily="34" charset="0"/>
                <a:ea typeface="Proxima Nova"/>
                <a:cs typeface="Proxima Nova"/>
                <a:sym typeface="Proxima Nova"/>
              </a:rPr>
              <a:t>.</a:t>
            </a:r>
          </a:p>
          <a:p>
            <a:pPr marL="285750" lvl="0" indent="-285750" algn="just" rtl="0">
              <a:lnSpc>
                <a:spcPct val="115000"/>
              </a:lnSpc>
              <a:spcBef>
                <a:spcPts val="0"/>
              </a:spcBef>
              <a:spcAft>
                <a:spcPts val="1200"/>
              </a:spcAft>
              <a:buFont typeface="Wingdings" panose="05000000000000000000" pitchFamily="2" charset="2"/>
              <a:buChar char="ü"/>
            </a:pPr>
            <a:r>
              <a:rPr lang="en-US" sz="1400" b="1" dirty="0">
                <a:solidFill>
                  <a:schemeClr val="tx1"/>
                </a:solidFill>
                <a:latin typeface="Bahnschrift" panose="020B0502040204020203" pitchFamily="34" charset="0"/>
                <a:ea typeface="Proxima Nova"/>
                <a:cs typeface="Proxima Nova"/>
                <a:sym typeface="Proxima Nova"/>
              </a:rPr>
              <a:t>Service and Support:  </a:t>
            </a:r>
            <a:r>
              <a:rPr lang="en-US" sz="1400" dirty="0">
                <a:solidFill>
                  <a:schemeClr val="tx1"/>
                </a:solidFill>
                <a:latin typeface="Bahnschrift" panose="020B0502040204020203" pitchFamily="34" charset="0"/>
                <a:ea typeface="Proxima Nova"/>
                <a:cs typeface="Proxima Nova"/>
                <a:sym typeface="Proxima Nova"/>
              </a:rPr>
              <a:t>Providing exceptional customer service and support, including training and ongoing assistance, can enhance the perceived value of AI solutions and encourage customer loyalty.</a:t>
            </a:r>
          </a:p>
          <a:p>
            <a:pPr marL="285750" lvl="0" indent="-285750" algn="just" rtl="0">
              <a:lnSpc>
                <a:spcPct val="115000"/>
              </a:lnSpc>
              <a:spcBef>
                <a:spcPts val="0"/>
              </a:spcBef>
              <a:spcAft>
                <a:spcPts val="1200"/>
              </a:spcAft>
              <a:buFont typeface="Wingdings" panose="05000000000000000000" pitchFamily="2" charset="2"/>
              <a:buChar char="ü"/>
            </a:pPr>
            <a:r>
              <a:rPr lang="en-US" sz="1400" b="1" dirty="0">
                <a:solidFill>
                  <a:schemeClr val="tx1"/>
                </a:solidFill>
                <a:latin typeface="Bahnschrift" panose="020B0502040204020203" pitchFamily="34" charset="0"/>
                <a:ea typeface="Proxima Nova"/>
                <a:cs typeface="Proxima Nova"/>
                <a:sym typeface="Proxima Nova"/>
              </a:rPr>
              <a:t>Intellectual Property Protection:  </a:t>
            </a:r>
            <a:r>
              <a:rPr lang="en-US" sz="1400" dirty="0">
                <a:solidFill>
                  <a:schemeClr val="tx1"/>
                </a:solidFill>
                <a:latin typeface="Bahnschrift" panose="020B0502040204020203" pitchFamily="34" charset="0"/>
                <a:ea typeface="Proxima Nova"/>
                <a:cs typeface="Proxima Nova"/>
                <a:sym typeface="Proxima Nova"/>
              </a:rPr>
              <a:t>Companies that hold proprietary AI algorithms and technologies can protect their innovations through patents and licensing agreements, allowing them to monetize their intellectual property.</a:t>
            </a:r>
          </a:p>
          <a:p>
            <a:pPr marL="285750" lvl="0" indent="-285750" algn="just" rtl="0">
              <a:lnSpc>
                <a:spcPct val="115000"/>
              </a:lnSpc>
              <a:spcBef>
                <a:spcPts val="0"/>
              </a:spcBef>
              <a:spcAft>
                <a:spcPts val="1200"/>
              </a:spcAft>
              <a:buFont typeface="Wingdings" panose="05000000000000000000" pitchFamily="2" charset="2"/>
              <a:buChar char="ü"/>
            </a:pPr>
            <a:r>
              <a:rPr lang="en-US" sz="1400" b="1" dirty="0">
                <a:solidFill>
                  <a:schemeClr val="tx1"/>
                </a:solidFill>
                <a:latin typeface="Bahnschrift" panose="020B0502040204020203" pitchFamily="34" charset="0"/>
                <a:ea typeface="Proxima Nova"/>
                <a:cs typeface="Proxima Nova"/>
                <a:sym typeface="Proxima Nova"/>
              </a:rPr>
              <a:t>Continuous Innovation</a:t>
            </a:r>
            <a:r>
              <a:rPr lang="en-US" sz="1400" dirty="0">
                <a:solidFill>
                  <a:schemeClr val="tx1"/>
                </a:solidFill>
                <a:latin typeface="Bahnschrift" panose="020B0502040204020203" pitchFamily="34" charset="0"/>
                <a:ea typeface="Proxima Nova"/>
                <a:cs typeface="Proxima Nova"/>
                <a:sym typeface="Proxima Nova"/>
              </a:rPr>
              <a:t>:  Investing in research and development to continuously improve and innovate AI algorithms can maintain a competitive edge and drive long-term growth and profitability</a:t>
            </a:r>
            <a:r>
              <a:rPr lang="en-US" sz="1400" b="1" dirty="0">
                <a:solidFill>
                  <a:schemeClr val="tx1"/>
                </a:solidFill>
                <a:latin typeface="Bahnschrift" panose="020B0502040204020203" pitchFamily="34" charset="0"/>
                <a:ea typeface="Proxima Nova"/>
                <a:cs typeface="Proxima Nova"/>
                <a:sym typeface="Proxima Nova"/>
              </a:rPr>
              <a:t>.</a:t>
            </a:r>
          </a:p>
          <a:p>
            <a:pPr lvl="0" algn="l" rtl="0">
              <a:lnSpc>
                <a:spcPct val="115000"/>
              </a:lnSpc>
              <a:spcBef>
                <a:spcPts val="0"/>
              </a:spcBef>
              <a:spcAft>
                <a:spcPts val="1200"/>
              </a:spcAft>
            </a:pPr>
            <a:r>
              <a:rPr lang="en-US" sz="1400" b="1" dirty="0">
                <a:solidFill>
                  <a:schemeClr val="tx1"/>
                </a:solidFill>
                <a:latin typeface="Bahnschrift" panose="020B0502040204020203" pitchFamily="34" charset="0"/>
                <a:ea typeface="Proxima Nova"/>
                <a:cs typeface="Proxima Nova"/>
                <a:sym typeface="Proxima Nova"/>
              </a:rPr>
              <a:t> </a:t>
            </a:r>
            <a:endParaRPr lang="en-GB" sz="1400" b="1" dirty="0">
              <a:solidFill>
                <a:schemeClr val="tx1"/>
              </a:solidFill>
              <a:latin typeface="Bahnschrift" panose="020B0502040204020203" pitchFamily="34" charset="0"/>
              <a:ea typeface="Proxima Nova"/>
              <a:cs typeface="Proxima Nova"/>
              <a:sym typeface="Proxima Nova"/>
            </a:endParaRPr>
          </a:p>
        </p:txBody>
      </p:sp>
      <p:pic>
        <p:nvPicPr>
          <p:cNvPr id="2" name="Google Shape;99;p19">
            <a:extLst>
              <a:ext uri="{FF2B5EF4-FFF2-40B4-BE49-F238E27FC236}">
                <a16:creationId xmlns:a16="http://schemas.microsoft.com/office/drawing/2014/main" id="{744F4E49-A603-07B3-5D80-C863FD1D8D0B}"/>
              </a:ext>
            </a:extLst>
          </p:cNvPr>
          <p:cNvPicPr preferRelativeResize="0"/>
          <p:nvPr/>
        </p:nvPicPr>
        <p:blipFill rotWithShape="1">
          <a:blip r:embed="rId3">
            <a:alphaModFix/>
          </a:blip>
          <a:srcRect b="87002"/>
          <a:stretch/>
        </p:blipFill>
        <p:spPr>
          <a:xfrm>
            <a:off x="0" y="0"/>
            <a:ext cx="9144003" cy="668549"/>
          </a:xfrm>
          <a:prstGeom prst="rect">
            <a:avLst/>
          </a:prstGeom>
          <a:noFill/>
          <a:ln>
            <a:noFill/>
          </a:ln>
        </p:spPr>
      </p:pic>
      <p:pic>
        <p:nvPicPr>
          <p:cNvPr id="4" name="Google Shape;100;p19">
            <a:extLst>
              <a:ext uri="{FF2B5EF4-FFF2-40B4-BE49-F238E27FC236}">
                <a16:creationId xmlns:a16="http://schemas.microsoft.com/office/drawing/2014/main" id="{02E678EF-877F-C9FF-0698-4FA1484C3AD3}"/>
              </a:ext>
            </a:extLst>
          </p:cNvPr>
          <p:cNvPicPr preferRelativeResize="0"/>
          <p:nvPr/>
        </p:nvPicPr>
        <p:blipFill rotWithShape="1">
          <a:blip r:embed="rId4">
            <a:alphaModFix/>
          </a:blip>
          <a:srcRect t="90459"/>
          <a:stretch/>
        </p:blipFill>
        <p:spPr>
          <a:xfrm>
            <a:off x="0" y="4667060"/>
            <a:ext cx="9144003" cy="490726"/>
          </a:xfrm>
          <a:prstGeom prst="rect">
            <a:avLst/>
          </a:prstGeom>
          <a:noFill/>
          <a:ln>
            <a:noFill/>
          </a:ln>
        </p:spPr>
      </p:pic>
    </p:spTree>
    <p:extLst>
      <p:ext uri="{BB962C8B-B14F-4D97-AF65-F5344CB8AC3E}">
        <p14:creationId xmlns:p14="http://schemas.microsoft.com/office/powerpoint/2010/main" val="1006339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1"/>
          <p:cNvSpPr txBox="1"/>
          <p:nvPr/>
        </p:nvSpPr>
        <p:spPr>
          <a:xfrm>
            <a:off x="311700" y="716275"/>
            <a:ext cx="8520600" cy="4012500"/>
          </a:xfrm>
          <a:prstGeom prst="rect">
            <a:avLst/>
          </a:prstGeom>
          <a:noFill/>
          <a:ln>
            <a:noFill/>
          </a:ln>
        </p:spPr>
        <p:txBody>
          <a:bodyPr spcFirstLastPara="1" wrap="square" lIns="91425" tIns="91425" rIns="91425" bIns="91425" anchor="t" anchorCtr="0">
            <a:normAutofit fontScale="92500" lnSpcReduction="10000"/>
          </a:bodyPr>
          <a:lstStyle/>
          <a:p>
            <a:pPr marL="0" marR="0" lvl="0" indent="0" algn="just" rtl="0">
              <a:lnSpc>
                <a:spcPct val="115000"/>
              </a:lnSpc>
              <a:spcBef>
                <a:spcPts val="0"/>
              </a:spcBef>
              <a:spcAft>
                <a:spcPts val="1200"/>
              </a:spcAft>
              <a:buClr>
                <a:srgbClr val="616161"/>
              </a:buClr>
              <a:buSzPts val="1800"/>
              <a:buFont typeface="Proxima Nova"/>
              <a:buNone/>
            </a:pPr>
            <a:r>
              <a:rPr lang="en-GB" sz="1500" b="1" i="0" u="none" strike="noStrike" cap="none" dirty="0">
                <a:solidFill>
                  <a:schemeClr val="tx1"/>
                </a:solidFill>
                <a:latin typeface="Bahnschrift" panose="020B0502040204020203" pitchFamily="34" charset="0"/>
                <a:ea typeface="Proxima Nova"/>
                <a:cs typeface="Proxima Nova"/>
                <a:sym typeface="Proxima Nova"/>
              </a:rPr>
              <a:t>Technology used : </a:t>
            </a:r>
            <a:r>
              <a:rPr lang="en-GB" sz="1500" i="0" u="none" strike="noStrike" cap="none" dirty="0">
                <a:solidFill>
                  <a:schemeClr val="tx1"/>
                </a:solidFill>
                <a:latin typeface="Bahnschrift" panose="020B0502040204020203" pitchFamily="34" charset="0"/>
                <a:ea typeface="Proxima Nova"/>
                <a:cs typeface="Proxima Nova"/>
                <a:sym typeface="Proxima Nova"/>
              </a:rPr>
              <a:t>AI ,CNN, Camera, cloud storage, Python library and frameworks , </a:t>
            </a:r>
            <a:r>
              <a:rPr lang="en-GB" sz="1500" i="0" u="none" strike="noStrike" cap="none" dirty="0" err="1">
                <a:solidFill>
                  <a:schemeClr val="tx1"/>
                </a:solidFill>
                <a:latin typeface="Bahnschrift" panose="020B0502040204020203" pitchFamily="34" charset="0"/>
                <a:ea typeface="Proxima Nova"/>
                <a:cs typeface="Proxima Nova"/>
                <a:sym typeface="Proxima Nova"/>
              </a:rPr>
              <a:t>SimpleITK</a:t>
            </a:r>
            <a:r>
              <a:rPr lang="en-GB" sz="1500" i="0" u="none" strike="noStrike" cap="none" dirty="0">
                <a:solidFill>
                  <a:schemeClr val="tx1"/>
                </a:solidFill>
                <a:latin typeface="Bahnschrift" panose="020B0502040204020203" pitchFamily="34" charset="0"/>
                <a:ea typeface="Proxima Nova"/>
                <a:cs typeface="Proxima Nova"/>
                <a:sym typeface="Proxima Nova"/>
              </a:rPr>
              <a:t>, </a:t>
            </a:r>
            <a:r>
              <a:rPr lang="en-GB" sz="1500" i="0" u="none" strike="noStrike" cap="none" dirty="0" err="1">
                <a:solidFill>
                  <a:schemeClr val="tx1"/>
                </a:solidFill>
                <a:latin typeface="Bahnschrift" panose="020B0502040204020203" pitchFamily="34" charset="0"/>
                <a:ea typeface="Proxima Nova"/>
                <a:cs typeface="Proxima Nova"/>
                <a:sym typeface="Proxima Nova"/>
              </a:rPr>
              <a:t>PyDICOM</a:t>
            </a:r>
            <a:r>
              <a:rPr lang="en-GB" sz="1500" dirty="0">
                <a:solidFill>
                  <a:schemeClr val="tx1"/>
                </a:solidFill>
                <a:latin typeface="Bahnschrift" panose="020B0502040204020203" pitchFamily="34" charset="0"/>
                <a:ea typeface="Proxima Nova"/>
                <a:cs typeface="Proxima Nova"/>
                <a:sym typeface="Proxima Nova"/>
              </a:rPr>
              <a:t>,</a:t>
            </a:r>
            <a:r>
              <a:rPr lang="en-GB" sz="1500" i="0" u="none" strike="noStrike" cap="none" dirty="0">
                <a:solidFill>
                  <a:schemeClr val="tx1"/>
                </a:solidFill>
                <a:latin typeface="Bahnschrift" panose="020B0502040204020203" pitchFamily="34" charset="0"/>
                <a:ea typeface="Proxima Nova"/>
                <a:cs typeface="Proxima Nova"/>
                <a:sym typeface="Proxima Nova"/>
              </a:rPr>
              <a:t> </a:t>
            </a:r>
            <a:r>
              <a:rPr lang="en-GB" sz="1500" dirty="0">
                <a:solidFill>
                  <a:schemeClr val="tx1"/>
                </a:solidFill>
                <a:latin typeface="Bahnschrift" panose="020B0502040204020203" pitchFamily="34" charset="0"/>
                <a:ea typeface="Proxima Nova"/>
                <a:cs typeface="Proxima Nova"/>
                <a:sym typeface="Proxima Nova"/>
              </a:rPr>
              <a:t>Web/mobile app development </a:t>
            </a:r>
            <a:r>
              <a:rPr lang="en-GB" sz="1500" i="0" u="none" strike="noStrike" cap="none" dirty="0">
                <a:solidFill>
                  <a:schemeClr val="tx1"/>
                </a:solidFill>
                <a:latin typeface="Bahnschrift" panose="020B0502040204020203" pitchFamily="34" charset="0"/>
                <a:ea typeface="Proxima Nova"/>
                <a:cs typeface="Proxima Nova"/>
                <a:sym typeface="Proxima Nova"/>
              </a:rPr>
              <a:t>library.</a:t>
            </a:r>
          </a:p>
          <a:p>
            <a:pPr marL="0" marR="0" lvl="0" indent="0" algn="just" rtl="0">
              <a:lnSpc>
                <a:spcPct val="115000"/>
              </a:lnSpc>
              <a:spcBef>
                <a:spcPts val="0"/>
              </a:spcBef>
              <a:spcAft>
                <a:spcPts val="1200"/>
              </a:spcAft>
              <a:buClr>
                <a:srgbClr val="616161"/>
              </a:buClr>
              <a:buSzPts val="1800"/>
              <a:buFont typeface="Proxima Nova"/>
              <a:buNone/>
            </a:pPr>
            <a:r>
              <a:rPr lang="en-GB" sz="1500" b="1" i="0" u="none" strike="noStrike" cap="none" dirty="0">
                <a:solidFill>
                  <a:schemeClr val="tx1"/>
                </a:solidFill>
                <a:latin typeface="Bahnschrift" panose="020B0502040204020203" pitchFamily="34" charset="0"/>
                <a:ea typeface="Proxima Nova"/>
                <a:cs typeface="Proxima Nova"/>
                <a:sym typeface="Proxima Nova"/>
              </a:rPr>
              <a:t>Estimated cost of/after implementing the solution :  </a:t>
            </a:r>
            <a:r>
              <a:rPr lang="en-US" sz="1500" b="1" i="0" u="none" strike="noStrike" cap="none" dirty="0">
                <a:solidFill>
                  <a:schemeClr val="tx1"/>
                </a:solidFill>
                <a:latin typeface="Bahnschrift" panose="020B0502040204020203" pitchFamily="34" charset="0"/>
                <a:ea typeface="Proxima Nova"/>
                <a:cs typeface="Proxima Nova"/>
                <a:sym typeface="Proxima Nova"/>
              </a:rPr>
              <a:t> </a:t>
            </a:r>
          </a:p>
          <a:p>
            <a:pPr marL="0" marR="0" lvl="0" indent="0" algn="just" rtl="0">
              <a:lnSpc>
                <a:spcPct val="115000"/>
              </a:lnSpc>
              <a:spcBef>
                <a:spcPts val="0"/>
              </a:spcBef>
              <a:spcAft>
                <a:spcPts val="1200"/>
              </a:spcAft>
              <a:buClr>
                <a:srgbClr val="616161"/>
              </a:buClr>
              <a:buSzPts val="1800"/>
              <a:buFont typeface="Proxima Nova"/>
              <a:buNone/>
            </a:pPr>
            <a:r>
              <a:rPr lang="en-US" sz="1500" dirty="0">
                <a:solidFill>
                  <a:schemeClr val="tx1"/>
                </a:solidFill>
                <a:latin typeface="Bahnschrift" panose="020B0502040204020203" pitchFamily="34" charset="0"/>
                <a:ea typeface="Proxima Nova"/>
                <a:cs typeface="Proxima Nova"/>
                <a:sym typeface="Proxima Nova"/>
              </a:rPr>
              <a:t>T</a:t>
            </a:r>
            <a:r>
              <a:rPr lang="en-US" sz="1500" i="0" u="none" strike="noStrike" cap="none" dirty="0">
                <a:solidFill>
                  <a:schemeClr val="tx1"/>
                </a:solidFill>
                <a:latin typeface="Bahnschrift" panose="020B0502040204020203" pitchFamily="34" charset="0"/>
                <a:ea typeface="Proxima Nova"/>
                <a:cs typeface="Proxima Nova"/>
                <a:sym typeface="Proxima Nova"/>
              </a:rPr>
              <a:t>he potential benefits and cost savings resulting from the implementation of the medical image processing solution, such as improved diagnostic accuracy, streamlined workflows, and better patient outcomes, should be taken into account when evaluating the return on investment (ROI). Additionally, collaboration with healthcare partners and strategic partnerships may help share the cost burden and expand the solution's adoption</a:t>
            </a:r>
            <a:r>
              <a:rPr lang="en-US" sz="1500" b="1" i="0" u="none" strike="noStrike" cap="none" dirty="0">
                <a:solidFill>
                  <a:schemeClr val="tx1"/>
                </a:solidFill>
                <a:latin typeface="Bahnschrift" panose="020B0502040204020203" pitchFamily="34" charset="0"/>
                <a:ea typeface="Proxima Nova"/>
                <a:cs typeface="Proxima Nova"/>
                <a:sym typeface="Proxima Nova"/>
              </a:rPr>
              <a:t>.</a:t>
            </a:r>
          </a:p>
          <a:p>
            <a:pPr marL="0" marR="0" lvl="0" indent="0" algn="just" rtl="0">
              <a:lnSpc>
                <a:spcPct val="115000"/>
              </a:lnSpc>
              <a:spcBef>
                <a:spcPts val="0"/>
              </a:spcBef>
              <a:spcAft>
                <a:spcPts val="1200"/>
              </a:spcAft>
              <a:buClr>
                <a:srgbClr val="616161"/>
              </a:buClr>
              <a:buSzPts val="1800"/>
              <a:buFont typeface="Proxima Nova"/>
              <a:buNone/>
            </a:pPr>
            <a:r>
              <a:rPr lang="en-US" sz="1500" b="1" dirty="0">
                <a:solidFill>
                  <a:schemeClr val="tx1"/>
                </a:solidFill>
                <a:latin typeface="Bahnschrift" panose="020B0502040204020203" pitchFamily="34" charset="0"/>
                <a:ea typeface="Proxima Nova"/>
                <a:cs typeface="Proxima Nova"/>
                <a:sym typeface="Proxima Nova"/>
              </a:rPr>
              <a:t>Initial Investment for developing is just the Web/Mobile application, use python libraries and frameworks Cloud storage, scanners and cameras.</a:t>
            </a:r>
          </a:p>
          <a:p>
            <a:pPr marL="0" marR="0" lvl="0" indent="0" algn="just" rtl="0">
              <a:lnSpc>
                <a:spcPct val="115000"/>
              </a:lnSpc>
              <a:spcBef>
                <a:spcPts val="0"/>
              </a:spcBef>
              <a:spcAft>
                <a:spcPts val="1200"/>
              </a:spcAft>
              <a:buClr>
                <a:srgbClr val="616161"/>
              </a:buClr>
              <a:buSzPts val="1800"/>
              <a:buFont typeface="Proxima Nova"/>
              <a:buNone/>
            </a:pPr>
            <a:r>
              <a:rPr lang="en-US" sz="1500" b="1" i="0" u="none" strike="noStrike" cap="none" dirty="0">
                <a:solidFill>
                  <a:schemeClr val="tx1"/>
                </a:solidFill>
                <a:latin typeface="Bahnschrift" panose="020B0502040204020203" pitchFamily="34" charset="0"/>
                <a:ea typeface="Proxima Nova"/>
                <a:cs typeface="Proxima Nova"/>
                <a:sym typeface="Proxima Nova"/>
              </a:rPr>
              <a:t>Estimated to ₹ 15,000</a:t>
            </a:r>
            <a:endParaRPr lang="en-GB" sz="1500" b="1" i="0" u="none" strike="noStrike" cap="none" dirty="0">
              <a:solidFill>
                <a:schemeClr val="tx1"/>
              </a:solidFill>
              <a:latin typeface="Bahnschrift" panose="020B0502040204020203" pitchFamily="34" charset="0"/>
              <a:ea typeface="Proxima Nova"/>
              <a:cs typeface="Proxima Nova"/>
              <a:sym typeface="Proxima Nova"/>
            </a:endParaRPr>
          </a:p>
          <a:p>
            <a:pPr>
              <a:lnSpc>
                <a:spcPct val="115000"/>
              </a:lnSpc>
              <a:spcAft>
                <a:spcPts val="1200"/>
              </a:spcAft>
              <a:buClr>
                <a:srgbClr val="616161"/>
              </a:buClr>
              <a:buSzPts val="1800"/>
            </a:pPr>
            <a:r>
              <a:rPr lang="en-GB" sz="2000" b="1" dirty="0">
                <a:solidFill>
                  <a:srgbClr val="616161"/>
                </a:solidFill>
                <a:latin typeface="Proxima Nova"/>
                <a:ea typeface="Proxima Nova"/>
                <a:cs typeface="Proxima Nova"/>
                <a:sym typeface="Proxima Nova"/>
              </a:rPr>
              <a:t> </a:t>
            </a:r>
          </a:p>
          <a:p>
            <a:pPr marL="0" marR="0" lvl="0" indent="0" algn="l" rtl="0">
              <a:lnSpc>
                <a:spcPct val="115000"/>
              </a:lnSpc>
              <a:spcBef>
                <a:spcPts val="0"/>
              </a:spcBef>
              <a:spcAft>
                <a:spcPts val="1200"/>
              </a:spcAft>
              <a:buClr>
                <a:srgbClr val="616161"/>
              </a:buClr>
              <a:buSzPts val="1800"/>
              <a:buFont typeface="Proxima Nova"/>
              <a:buNone/>
            </a:pPr>
            <a:endParaRPr sz="2000" b="1" i="0" u="none" strike="noStrike" cap="none" dirty="0">
              <a:solidFill>
                <a:srgbClr val="616161"/>
              </a:solidFill>
              <a:latin typeface="Proxima Nova"/>
              <a:ea typeface="Proxima Nova"/>
              <a:cs typeface="Proxima Nova"/>
              <a:sym typeface="Proxima Nova"/>
            </a:endParaRPr>
          </a:p>
        </p:txBody>
      </p:sp>
      <p:pic>
        <p:nvPicPr>
          <p:cNvPr id="113" name="Google Shape;113;p21"/>
          <p:cNvPicPr preferRelativeResize="0"/>
          <p:nvPr/>
        </p:nvPicPr>
        <p:blipFill rotWithShape="1">
          <a:blip r:embed="rId3">
            <a:alphaModFix/>
          </a:blip>
          <a:srcRect b="87002"/>
          <a:stretch/>
        </p:blipFill>
        <p:spPr>
          <a:xfrm>
            <a:off x="0" y="-21432"/>
            <a:ext cx="9144003" cy="668549"/>
          </a:xfrm>
          <a:prstGeom prst="rect">
            <a:avLst/>
          </a:prstGeom>
          <a:noFill/>
          <a:ln>
            <a:noFill/>
          </a:ln>
        </p:spPr>
      </p:pic>
      <p:pic>
        <p:nvPicPr>
          <p:cNvPr id="114" name="Google Shape;114;p21"/>
          <p:cNvPicPr preferRelativeResize="0"/>
          <p:nvPr/>
        </p:nvPicPr>
        <p:blipFill rotWithShape="1">
          <a:blip r:embed="rId4">
            <a:alphaModFix/>
          </a:blip>
          <a:srcRect t="90459"/>
          <a:stretch/>
        </p:blipFill>
        <p:spPr>
          <a:xfrm>
            <a:off x="0" y="4652773"/>
            <a:ext cx="9144003" cy="4907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Google Shape;119;p22"/>
          <p:cNvPicPr preferRelativeResize="0"/>
          <p:nvPr/>
        </p:nvPicPr>
        <p:blipFill>
          <a:blip r:embed="rId3">
            <a:alphaModFix/>
          </a:blip>
          <a:stretch>
            <a:fillRect/>
          </a:stretch>
        </p:blipFill>
        <p:spPr>
          <a:xfrm>
            <a:off x="0" y="0"/>
            <a:ext cx="9144003" cy="5143504"/>
          </a:xfrm>
          <a:prstGeom prst="rect">
            <a:avLst/>
          </a:prstGeom>
          <a:noFill/>
          <a:ln>
            <a:noFill/>
          </a:ln>
        </p:spPr>
      </p:pic>
      <p:pic>
        <p:nvPicPr>
          <p:cNvPr id="120" name="Google Shape;120;p22"/>
          <p:cNvPicPr preferRelativeResize="0"/>
          <p:nvPr/>
        </p:nvPicPr>
        <p:blipFill rotWithShape="1">
          <a:blip r:embed="rId4">
            <a:alphaModFix/>
          </a:blip>
          <a:srcRect t="90459"/>
          <a:stretch/>
        </p:blipFill>
        <p:spPr>
          <a:xfrm>
            <a:off x="0" y="4652773"/>
            <a:ext cx="9144003" cy="4907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p:nvPr/>
        </p:nvSpPr>
        <p:spPr>
          <a:xfrm>
            <a:off x="311700" y="1222649"/>
            <a:ext cx="8520600" cy="3394075"/>
          </a:xfrm>
          <a:prstGeom prst="rect">
            <a:avLst/>
          </a:prstGeom>
          <a:noFill/>
          <a:ln>
            <a:noFill/>
          </a:ln>
        </p:spPr>
        <p:txBody>
          <a:bodyPr spcFirstLastPara="1" wrap="square" lIns="91425" tIns="91425" rIns="91425" bIns="91425" anchor="t" anchorCtr="0">
            <a:normAutofit fontScale="62500" lnSpcReduction="20000"/>
          </a:bodyPr>
          <a:lstStyle/>
          <a:p>
            <a:pPr marL="342900" lvl="0" indent="-342900" algn="just" rtl="0">
              <a:lnSpc>
                <a:spcPct val="120000"/>
              </a:lnSpc>
              <a:spcBef>
                <a:spcPts val="0"/>
              </a:spcBef>
              <a:spcAft>
                <a:spcPts val="1200"/>
              </a:spcAft>
              <a:buFont typeface="Wingdings" panose="05000000000000000000" pitchFamily="2" charset="2"/>
              <a:buChar char="q"/>
            </a:pPr>
            <a:r>
              <a:rPr lang="en-US" sz="2000" dirty="0">
                <a:solidFill>
                  <a:schemeClr val="tx1"/>
                </a:solidFill>
                <a:latin typeface="Bahnschrift" panose="020B0502040204020203" pitchFamily="34" charset="0"/>
                <a:ea typeface="Proxima Nova"/>
                <a:cs typeface="Proxima Nova"/>
                <a:sym typeface="Proxima Nova"/>
              </a:rPr>
              <a:t>AI-driven medical image processing is a field that holds immense potential for revolutionizing healthcare and improving patient outcomes.</a:t>
            </a:r>
          </a:p>
          <a:p>
            <a:pPr marL="342900" lvl="0" indent="-342900" algn="just" rtl="0">
              <a:lnSpc>
                <a:spcPct val="120000"/>
              </a:lnSpc>
              <a:spcBef>
                <a:spcPts val="0"/>
              </a:spcBef>
              <a:spcAft>
                <a:spcPts val="1200"/>
              </a:spcAft>
              <a:buFont typeface="Wingdings" panose="05000000000000000000" pitchFamily="2" charset="2"/>
              <a:buChar char="q"/>
            </a:pPr>
            <a:r>
              <a:rPr lang="en-US" sz="2000" dirty="0">
                <a:solidFill>
                  <a:schemeClr val="tx1"/>
                </a:solidFill>
                <a:latin typeface="Bahnschrift" panose="020B0502040204020203" pitchFamily="34" charset="0"/>
                <a:ea typeface="Proxima Nova"/>
                <a:cs typeface="Proxima Nova"/>
                <a:sym typeface="Proxima Nova"/>
              </a:rPr>
              <a:t>It involves using artificial intelligence and advanced image processing techniques to analyze and interpret medical images, assisting healthcare professionals in diagnosis, treatment planning, and medical research.</a:t>
            </a:r>
          </a:p>
          <a:p>
            <a:pPr marL="342900" lvl="0" indent="-342900" algn="just" rtl="0">
              <a:lnSpc>
                <a:spcPct val="120000"/>
              </a:lnSpc>
              <a:spcBef>
                <a:spcPts val="0"/>
              </a:spcBef>
              <a:spcAft>
                <a:spcPts val="1200"/>
              </a:spcAft>
              <a:buFont typeface="Wingdings" panose="05000000000000000000" pitchFamily="2" charset="2"/>
              <a:buChar char="q"/>
            </a:pPr>
            <a:r>
              <a:rPr lang="en-US" sz="2000" dirty="0">
                <a:solidFill>
                  <a:schemeClr val="tx1"/>
                </a:solidFill>
                <a:latin typeface="Bahnschrift" panose="020B0502040204020203" pitchFamily="34" charset="0"/>
                <a:ea typeface="Proxima Nova"/>
                <a:cs typeface="Proxima Nova"/>
                <a:sym typeface="Proxima Nova"/>
              </a:rPr>
              <a:t>By combining cutting-edge AI technologies with a focus on privacy, transparency, and collaboration, it has the potential to revolutionize medical report analysis, positively impacting patient care and medical decision-making.</a:t>
            </a:r>
          </a:p>
          <a:p>
            <a:pPr marL="342900" lvl="0" indent="-342900" algn="just" rtl="0">
              <a:lnSpc>
                <a:spcPct val="120000"/>
              </a:lnSpc>
              <a:spcBef>
                <a:spcPts val="0"/>
              </a:spcBef>
              <a:spcAft>
                <a:spcPts val="1200"/>
              </a:spcAft>
              <a:buFont typeface="Wingdings" panose="05000000000000000000" pitchFamily="2" charset="2"/>
              <a:buChar char="q"/>
            </a:pPr>
            <a:r>
              <a:rPr lang="en-US" sz="2000" dirty="0">
                <a:solidFill>
                  <a:schemeClr val="tx1"/>
                </a:solidFill>
                <a:latin typeface="Bahnschrift" panose="020B0502040204020203" pitchFamily="34" charset="0"/>
                <a:ea typeface="Proxima Nova"/>
                <a:cs typeface="Proxima Nova"/>
                <a:sym typeface="Proxima Nova"/>
              </a:rPr>
              <a:t>AI-driven medical image processing holds the promise of accelerating diagnosis, improving treatment planning, and advancing medical research.</a:t>
            </a:r>
          </a:p>
          <a:p>
            <a:pPr marL="342900" lvl="0" indent="-342900" algn="just" rtl="0">
              <a:lnSpc>
                <a:spcPct val="120000"/>
              </a:lnSpc>
              <a:spcBef>
                <a:spcPts val="0"/>
              </a:spcBef>
              <a:spcAft>
                <a:spcPts val="1200"/>
              </a:spcAft>
              <a:buFont typeface="Wingdings" panose="05000000000000000000" pitchFamily="2" charset="2"/>
              <a:buChar char="q"/>
            </a:pPr>
            <a:r>
              <a:rPr lang="en-US" sz="2000" dirty="0">
                <a:solidFill>
                  <a:schemeClr val="tx1"/>
                </a:solidFill>
                <a:latin typeface="Bahnschrift" panose="020B0502040204020203" pitchFamily="34" charset="0"/>
                <a:ea typeface="Proxima Nova"/>
                <a:cs typeface="Proxima Nova"/>
                <a:sym typeface="Proxima Nova"/>
              </a:rPr>
              <a:t>Collaboration between AI experts, radiologists, pathologists, and medical professionals is essential to develop robust and clinically validated AI solutions for widespread adoption in healthcare settings.</a:t>
            </a:r>
            <a:endParaRPr sz="2000" dirty="0">
              <a:solidFill>
                <a:schemeClr val="tx1"/>
              </a:solidFill>
              <a:latin typeface="Bahnschrift" panose="020B0502040204020203" pitchFamily="34" charset="0"/>
              <a:ea typeface="Proxima Nova"/>
              <a:cs typeface="Proxima Nova"/>
              <a:sym typeface="Proxima Nova"/>
            </a:endParaRPr>
          </a:p>
        </p:txBody>
      </p:sp>
      <p:pic>
        <p:nvPicPr>
          <p:cNvPr id="71" name="Google Shape;71;p15"/>
          <p:cNvPicPr preferRelativeResize="0"/>
          <p:nvPr/>
        </p:nvPicPr>
        <p:blipFill rotWithShape="1">
          <a:blip r:embed="rId3">
            <a:alphaModFix/>
          </a:blip>
          <a:srcRect b="87002"/>
          <a:stretch/>
        </p:blipFill>
        <p:spPr>
          <a:xfrm>
            <a:off x="0" y="0"/>
            <a:ext cx="9144003" cy="668549"/>
          </a:xfrm>
          <a:prstGeom prst="rect">
            <a:avLst/>
          </a:prstGeom>
          <a:noFill/>
          <a:ln>
            <a:noFill/>
          </a:ln>
        </p:spPr>
      </p:pic>
      <p:pic>
        <p:nvPicPr>
          <p:cNvPr id="72" name="Google Shape;72;p15"/>
          <p:cNvPicPr preferRelativeResize="0"/>
          <p:nvPr/>
        </p:nvPicPr>
        <p:blipFill rotWithShape="1">
          <a:blip r:embed="rId4">
            <a:alphaModFix/>
          </a:blip>
          <a:srcRect t="90459"/>
          <a:stretch/>
        </p:blipFill>
        <p:spPr>
          <a:xfrm>
            <a:off x="0" y="4652773"/>
            <a:ext cx="9144003" cy="490726"/>
          </a:xfrm>
          <a:prstGeom prst="rect">
            <a:avLst/>
          </a:prstGeom>
          <a:noFill/>
          <a:ln>
            <a:noFill/>
          </a:ln>
        </p:spPr>
      </p:pic>
      <p:sp>
        <p:nvSpPr>
          <p:cNvPr id="2" name="Google Shape;56;p13">
            <a:extLst>
              <a:ext uri="{FF2B5EF4-FFF2-40B4-BE49-F238E27FC236}">
                <a16:creationId xmlns:a16="http://schemas.microsoft.com/office/drawing/2014/main" id="{94A58EEB-F4EF-D22C-6D51-5644CCC97760}"/>
              </a:ext>
            </a:extLst>
          </p:cNvPr>
          <p:cNvSpPr txBox="1"/>
          <p:nvPr/>
        </p:nvSpPr>
        <p:spPr>
          <a:xfrm>
            <a:off x="3438786" y="668549"/>
            <a:ext cx="2676263"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400" b="1" dirty="0">
                <a:solidFill>
                  <a:srgbClr val="202729"/>
                </a:solidFill>
                <a:latin typeface="Montserrat"/>
                <a:ea typeface="Montserrat"/>
                <a:cs typeface="Montserrat"/>
                <a:sym typeface="Montserrat"/>
              </a:rPr>
              <a:t> INSIGHTS  </a:t>
            </a:r>
            <a:endParaRPr sz="1000" b="1" dirty="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p:nvPr/>
        </p:nvSpPr>
        <p:spPr>
          <a:xfrm>
            <a:off x="309440" y="696935"/>
            <a:ext cx="8525119" cy="3927452"/>
          </a:xfrm>
          <a:prstGeom prst="rect">
            <a:avLst/>
          </a:prstGeom>
          <a:noFill/>
          <a:ln>
            <a:noFill/>
          </a:ln>
        </p:spPr>
        <p:txBody>
          <a:bodyPr spcFirstLastPara="1" wrap="square" lIns="91425" tIns="91425" rIns="91425" bIns="91425" anchor="t" anchorCtr="0">
            <a:normAutofit fontScale="85000" lnSpcReduction="20000"/>
          </a:bodyPr>
          <a:lstStyle/>
          <a:p>
            <a:pPr marL="0" lvl="0" indent="0" rtl="0">
              <a:lnSpc>
                <a:spcPct val="115000"/>
              </a:lnSpc>
              <a:spcBef>
                <a:spcPts val="0"/>
              </a:spcBef>
              <a:spcAft>
                <a:spcPts val="0"/>
              </a:spcAft>
              <a:buNone/>
            </a:pPr>
            <a:r>
              <a:rPr lang="en-GB" sz="2800" b="1" dirty="0">
                <a:solidFill>
                  <a:schemeClr val="tx1"/>
                </a:solidFill>
                <a:latin typeface="Proxima Nova"/>
                <a:ea typeface="Proxima Nova"/>
                <a:cs typeface="Proxima Nova"/>
                <a:sym typeface="Proxima Nova"/>
              </a:rPr>
              <a:t>    Opportunity </a:t>
            </a:r>
            <a:endParaRPr sz="2800" b="1" dirty="0">
              <a:solidFill>
                <a:srgbClr val="616161"/>
              </a:solidFill>
              <a:latin typeface="Proxima Nova"/>
              <a:ea typeface="Proxima Nova"/>
              <a:cs typeface="Proxima Nova"/>
              <a:sym typeface="Proxima Nova"/>
            </a:endParaRPr>
          </a:p>
          <a:p>
            <a:pPr marL="285750" lvl="0" indent="-285750" algn="l" rtl="0">
              <a:lnSpc>
                <a:spcPct val="115000"/>
              </a:lnSpc>
              <a:spcBef>
                <a:spcPts val="1200"/>
              </a:spcBef>
              <a:spcAft>
                <a:spcPts val="0"/>
              </a:spcAft>
              <a:buFont typeface="Wingdings" panose="05000000000000000000" pitchFamily="2" charset="2"/>
              <a:buChar char="ü"/>
            </a:pPr>
            <a:r>
              <a:rPr lang="en-US" sz="1800" b="1" dirty="0">
                <a:solidFill>
                  <a:schemeClr val="tx1"/>
                </a:solidFill>
                <a:latin typeface="Bahnschrift" panose="020B0502040204020203" pitchFamily="34" charset="0"/>
                <a:ea typeface="Proxima Nova"/>
                <a:cs typeface="Proxima Nova"/>
                <a:sym typeface="Proxima Nova"/>
              </a:rPr>
              <a:t>Advanced NLP Techniques</a:t>
            </a:r>
          </a:p>
          <a:p>
            <a:pPr marL="285750" lvl="0" indent="-285750" algn="l" rtl="0">
              <a:lnSpc>
                <a:spcPct val="115000"/>
              </a:lnSpc>
              <a:spcBef>
                <a:spcPts val="1200"/>
              </a:spcBef>
              <a:spcAft>
                <a:spcPts val="0"/>
              </a:spcAft>
              <a:buFont typeface="Wingdings" panose="05000000000000000000" pitchFamily="2" charset="2"/>
              <a:buChar char="ü"/>
            </a:pPr>
            <a:r>
              <a:rPr lang="en-US" sz="1800" b="1" dirty="0">
                <a:solidFill>
                  <a:schemeClr val="tx1"/>
                </a:solidFill>
                <a:latin typeface="Bahnschrift" panose="020B0502040204020203" pitchFamily="34" charset="0"/>
                <a:ea typeface="Proxima Nova"/>
                <a:cs typeface="Proxima Nova"/>
                <a:sym typeface="Proxima Nova"/>
              </a:rPr>
              <a:t>Transfer Learning for Image Recognition</a:t>
            </a:r>
          </a:p>
          <a:p>
            <a:pPr marL="285750" lvl="0" indent="-285750" algn="l" rtl="0">
              <a:lnSpc>
                <a:spcPct val="115000"/>
              </a:lnSpc>
              <a:spcBef>
                <a:spcPts val="1200"/>
              </a:spcBef>
              <a:spcAft>
                <a:spcPts val="0"/>
              </a:spcAft>
              <a:buFont typeface="Wingdings" panose="05000000000000000000" pitchFamily="2" charset="2"/>
              <a:buChar char="ü"/>
            </a:pPr>
            <a:r>
              <a:rPr lang="en-GB" sz="1800" b="1" dirty="0">
                <a:solidFill>
                  <a:schemeClr val="tx1"/>
                </a:solidFill>
                <a:latin typeface="Bahnschrift" panose="020B0502040204020203" pitchFamily="34" charset="0"/>
                <a:ea typeface="Proxima Nova"/>
                <a:cs typeface="Proxima Nova"/>
                <a:sym typeface="Proxima Nova"/>
              </a:rPr>
              <a:t>Multimodal Fusion for Enhanced Diagnosis</a:t>
            </a:r>
            <a:endParaRPr lang="en-US" sz="1800" b="1" dirty="0">
              <a:solidFill>
                <a:schemeClr val="tx1"/>
              </a:solidFill>
              <a:latin typeface="Bahnschrift" panose="020B0502040204020203" pitchFamily="34" charset="0"/>
              <a:ea typeface="Proxima Nova"/>
              <a:cs typeface="Proxima Nova"/>
              <a:sym typeface="Proxima Nova"/>
            </a:endParaRPr>
          </a:p>
          <a:p>
            <a:pPr marL="285750" lvl="0" indent="-285750" algn="l" rtl="0">
              <a:lnSpc>
                <a:spcPct val="115000"/>
              </a:lnSpc>
              <a:spcBef>
                <a:spcPts val="1200"/>
              </a:spcBef>
              <a:spcAft>
                <a:spcPts val="0"/>
              </a:spcAft>
              <a:buFont typeface="Wingdings" panose="05000000000000000000" pitchFamily="2" charset="2"/>
              <a:buChar char="ü"/>
            </a:pPr>
            <a:r>
              <a:rPr lang="en-GB" sz="1800" b="1" dirty="0">
                <a:solidFill>
                  <a:schemeClr val="tx1"/>
                </a:solidFill>
                <a:latin typeface="Bahnschrift" panose="020B0502040204020203" pitchFamily="34" charset="0"/>
                <a:ea typeface="Proxima Nova"/>
                <a:cs typeface="Proxima Nova"/>
                <a:sym typeface="Proxima Nova"/>
              </a:rPr>
              <a:t>Uncertainty Estimation</a:t>
            </a:r>
            <a:endParaRPr lang="en-US" sz="1800" b="1" dirty="0">
              <a:solidFill>
                <a:schemeClr val="tx1"/>
              </a:solidFill>
              <a:latin typeface="Bahnschrift" panose="020B0502040204020203" pitchFamily="34" charset="0"/>
              <a:ea typeface="Proxima Nova"/>
              <a:cs typeface="Proxima Nova"/>
              <a:sym typeface="Proxima Nova"/>
            </a:endParaRPr>
          </a:p>
          <a:p>
            <a:pPr marL="285750" lvl="0" indent="-285750" algn="l" rtl="0">
              <a:lnSpc>
                <a:spcPct val="115000"/>
              </a:lnSpc>
              <a:spcBef>
                <a:spcPts val="1200"/>
              </a:spcBef>
              <a:spcAft>
                <a:spcPts val="0"/>
              </a:spcAft>
              <a:buFont typeface="Wingdings" panose="05000000000000000000" pitchFamily="2" charset="2"/>
              <a:buChar char="ü"/>
            </a:pPr>
            <a:r>
              <a:rPr lang="en-GB" sz="1800" b="1" dirty="0">
                <a:solidFill>
                  <a:schemeClr val="tx1"/>
                </a:solidFill>
                <a:latin typeface="Bahnschrift" panose="020B0502040204020203" pitchFamily="34" charset="0"/>
                <a:ea typeface="Proxima Nova"/>
                <a:cs typeface="Proxima Nova"/>
                <a:sym typeface="Proxima Nova"/>
              </a:rPr>
              <a:t>Explainable AI (XAI</a:t>
            </a:r>
            <a:r>
              <a:rPr lang="en-US" sz="1800" b="1" dirty="0">
                <a:solidFill>
                  <a:schemeClr val="tx1"/>
                </a:solidFill>
                <a:latin typeface="Bahnschrift" panose="020B0502040204020203" pitchFamily="34" charset="0"/>
                <a:ea typeface="Proxima Nova"/>
                <a:cs typeface="Proxima Nova"/>
                <a:sym typeface="Proxima Nova"/>
              </a:rPr>
              <a:t>)</a:t>
            </a:r>
          </a:p>
          <a:p>
            <a:pPr marL="285750" lvl="0" indent="-285750" algn="l" rtl="0">
              <a:lnSpc>
                <a:spcPct val="115000"/>
              </a:lnSpc>
              <a:spcBef>
                <a:spcPts val="1200"/>
              </a:spcBef>
              <a:spcAft>
                <a:spcPts val="0"/>
              </a:spcAft>
              <a:buFont typeface="Wingdings" panose="05000000000000000000" pitchFamily="2" charset="2"/>
              <a:buChar char="ü"/>
            </a:pPr>
            <a:r>
              <a:rPr lang="en-US" sz="1800" b="1" dirty="0">
                <a:solidFill>
                  <a:schemeClr val="tx1"/>
                </a:solidFill>
                <a:latin typeface="Bahnschrift" panose="020B0502040204020203" pitchFamily="34" charset="0"/>
                <a:ea typeface="Proxima Nova"/>
                <a:cs typeface="Proxima Nova"/>
                <a:sym typeface="Proxima Nova"/>
              </a:rPr>
              <a:t>Continual Learning and Active Learning</a:t>
            </a:r>
          </a:p>
          <a:p>
            <a:pPr marL="285750" lvl="0" indent="-285750" algn="l" rtl="0">
              <a:lnSpc>
                <a:spcPct val="115000"/>
              </a:lnSpc>
              <a:spcBef>
                <a:spcPts val="1200"/>
              </a:spcBef>
              <a:spcAft>
                <a:spcPts val="0"/>
              </a:spcAft>
              <a:buFont typeface="Wingdings" panose="05000000000000000000" pitchFamily="2" charset="2"/>
              <a:buChar char="ü"/>
            </a:pPr>
            <a:r>
              <a:rPr lang="en-US" sz="1800" b="1" dirty="0">
                <a:solidFill>
                  <a:schemeClr val="tx1"/>
                </a:solidFill>
                <a:latin typeface="Bahnschrift" panose="020B0502040204020203" pitchFamily="34" charset="0"/>
                <a:ea typeface="Proxima Nova"/>
                <a:cs typeface="Proxima Nova"/>
                <a:sym typeface="Proxima Nova"/>
              </a:rPr>
              <a:t>Edge Computing and Privacy-Preserving AI</a:t>
            </a:r>
          </a:p>
          <a:p>
            <a:pPr marL="285750" lvl="0" indent="-285750" algn="l" rtl="0">
              <a:lnSpc>
                <a:spcPct val="115000"/>
              </a:lnSpc>
              <a:spcBef>
                <a:spcPts val="1200"/>
              </a:spcBef>
              <a:spcAft>
                <a:spcPts val="0"/>
              </a:spcAft>
              <a:buFont typeface="Wingdings" panose="05000000000000000000" pitchFamily="2" charset="2"/>
              <a:buChar char="ü"/>
            </a:pPr>
            <a:r>
              <a:rPr lang="en-US" sz="1800" b="1" dirty="0">
                <a:solidFill>
                  <a:schemeClr val="tx1"/>
                </a:solidFill>
                <a:latin typeface="Bahnschrift" panose="020B0502040204020203" pitchFamily="34" charset="0"/>
                <a:ea typeface="Proxima Nova"/>
                <a:cs typeface="Proxima Nova"/>
                <a:sym typeface="Proxima Nova"/>
              </a:rPr>
              <a:t>Clinical Validation and Regulatory Compliance</a:t>
            </a:r>
          </a:p>
          <a:p>
            <a:pPr marL="285750" lvl="0" indent="-285750" algn="l" rtl="0">
              <a:lnSpc>
                <a:spcPct val="115000"/>
              </a:lnSpc>
              <a:spcBef>
                <a:spcPts val="1200"/>
              </a:spcBef>
              <a:spcAft>
                <a:spcPts val="0"/>
              </a:spcAft>
              <a:buFont typeface="Wingdings" panose="05000000000000000000" pitchFamily="2" charset="2"/>
              <a:buChar char="ü"/>
            </a:pPr>
            <a:r>
              <a:rPr lang="en-US" sz="1800" b="1" dirty="0">
                <a:solidFill>
                  <a:schemeClr val="tx1"/>
                </a:solidFill>
                <a:latin typeface="Bahnschrift" panose="020B0502040204020203" pitchFamily="34" charset="0"/>
                <a:ea typeface="Proxima Nova"/>
                <a:cs typeface="Proxima Nova"/>
                <a:sym typeface="Proxima Nova"/>
              </a:rPr>
              <a:t>Collaboration with Medical Experts and Institutions</a:t>
            </a:r>
          </a:p>
          <a:p>
            <a:pPr marL="0" lvl="0" indent="0" algn="l" rtl="0">
              <a:lnSpc>
                <a:spcPct val="115000"/>
              </a:lnSpc>
              <a:spcBef>
                <a:spcPts val="1200"/>
              </a:spcBef>
              <a:spcAft>
                <a:spcPts val="0"/>
              </a:spcAft>
              <a:buNone/>
            </a:pPr>
            <a:endParaRPr lang="en-GB" sz="1800" dirty="0">
              <a:solidFill>
                <a:srgbClr val="616161"/>
              </a:solidFill>
              <a:latin typeface="Proxima Nova"/>
              <a:ea typeface="Proxima Nova"/>
              <a:cs typeface="Proxima Nova"/>
              <a:sym typeface="Proxima Nova"/>
            </a:endParaRPr>
          </a:p>
          <a:p>
            <a:pPr marL="0" lvl="0" indent="0" algn="l" rtl="0">
              <a:lnSpc>
                <a:spcPct val="115000"/>
              </a:lnSpc>
              <a:spcBef>
                <a:spcPts val="1200"/>
              </a:spcBef>
              <a:spcAft>
                <a:spcPts val="1200"/>
              </a:spcAft>
              <a:buNone/>
            </a:pPr>
            <a:endParaRPr sz="1800" dirty="0">
              <a:solidFill>
                <a:srgbClr val="616161"/>
              </a:solidFill>
              <a:latin typeface="Proxima Nova"/>
              <a:ea typeface="Proxima Nova"/>
              <a:cs typeface="Proxima Nova"/>
              <a:sym typeface="Proxima Nova"/>
            </a:endParaRPr>
          </a:p>
        </p:txBody>
      </p:sp>
      <p:pic>
        <p:nvPicPr>
          <p:cNvPr id="78" name="Google Shape;78;p16"/>
          <p:cNvPicPr preferRelativeResize="0"/>
          <p:nvPr/>
        </p:nvPicPr>
        <p:blipFill rotWithShape="1">
          <a:blip r:embed="rId3">
            <a:alphaModFix/>
          </a:blip>
          <a:srcRect b="87002"/>
          <a:stretch/>
        </p:blipFill>
        <p:spPr>
          <a:xfrm>
            <a:off x="0" y="-7144"/>
            <a:ext cx="9144003" cy="668549"/>
          </a:xfrm>
          <a:prstGeom prst="rect">
            <a:avLst/>
          </a:prstGeom>
          <a:noFill/>
          <a:ln>
            <a:noFill/>
          </a:ln>
        </p:spPr>
      </p:pic>
      <p:pic>
        <p:nvPicPr>
          <p:cNvPr id="79" name="Google Shape;79;p16"/>
          <p:cNvPicPr preferRelativeResize="0"/>
          <p:nvPr/>
        </p:nvPicPr>
        <p:blipFill rotWithShape="1">
          <a:blip r:embed="rId4">
            <a:alphaModFix/>
          </a:blip>
          <a:srcRect t="90459"/>
          <a:stretch/>
        </p:blipFill>
        <p:spPr>
          <a:xfrm>
            <a:off x="0" y="4652773"/>
            <a:ext cx="9144003" cy="490726"/>
          </a:xfrm>
          <a:prstGeom prst="rect">
            <a:avLst/>
          </a:prstGeom>
          <a:noFill/>
          <a:ln>
            <a:noFill/>
          </a:ln>
        </p:spPr>
      </p:pic>
      <p:pic>
        <p:nvPicPr>
          <p:cNvPr id="2" name="Google Shape;79;p16">
            <a:extLst>
              <a:ext uri="{FF2B5EF4-FFF2-40B4-BE49-F238E27FC236}">
                <a16:creationId xmlns:a16="http://schemas.microsoft.com/office/drawing/2014/main" id="{1470116A-D212-A5B5-518B-8A387F5FD38A}"/>
              </a:ext>
            </a:extLst>
          </p:cNvPr>
          <p:cNvPicPr preferRelativeResize="0"/>
          <p:nvPr/>
        </p:nvPicPr>
        <p:blipFill rotWithShape="1">
          <a:blip r:embed="rId4">
            <a:alphaModFix/>
          </a:blip>
          <a:srcRect t="90459"/>
          <a:stretch/>
        </p:blipFill>
        <p:spPr>
          <a:xfrm>
            <a:off x="0" y="4659916"/>
            <a:ext cx="9144003" cy="4907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p:nvPr/>
        </p:nvSpPr>
        <p:spPr>
          <a:xfrm>
            <a:off x="257175" y="521227"/>
            <a:ext cx="8565356" cy="4015054"/>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b="1" dirty="0">
                <a:solidFill>
                  <a:schemeClr val="tx1"/>
                </a:solidFill>
                <a:latin typeface="Calibri" panose="020F0502020204030204" pitchFamily="34" charset="0"/>
                <a:ea typeface="Calibri" panose="020F0502020204030204" pitchFamily="34" charset="0"/>
                <a:cs typeface="Calibri" panose="020F0502020204030204" pitchFamily="34" charset="0"/>
                <a:sym typeface="Proxima Nova"/>
              </a:rPr>
              <a:t>List of features offered by the solution :</a:t>
            </a:r>
          </a:p>
          <a:p>
            <a:pPr marL="0" lvl="0" indent="0" algn="l" rtl="0">
              <a:lnSpc>
                <a:spcPct val="115000"/>
              </a:lnSpc>
              <a:spcBef>
                <a:spcPts val="0"/>
              </a:spcBef>
              <a:spcAft>
                <a:spcPts val="0"/>
              </a:spcAft>
              <a:buNone/>
            </a:pPr>
            <a:endParaRPr lang="en-GB" sz="1600" b="1" dirty="0">
              <a:solidFill>
                <a:schemeClr val="tx1"/>
              </a:solidFill>
              <a:latin typeface="Calibri" panose="020F0502020204030204" pitchFamily="34" charset="0"/>
              <a:ea typeface="Calibri" panose="020F0502020204030204" pitchFamily="34" charset="0"/>
              <a:cs typeface="Calibri" panose="020F0502020204030204" pitchFamily="34" charset="0"/>
              <a:sym typeface="Proxima Nova"/>
            </a:endParaRPr>
          </a:p>
          <a:p>
            <a:pPr marL="171450" lvl="0" indent="-171450" algn="l" rtl="0">
              <a:lnSpc>
                <a:spcPct val="115000"/>
              </a:lnSpc>
              <a:spcBef>
                <a:spcPts val="0"/>
              </a:spcBef>
              <a:spcAft>
                <a:spcPts val="0"/>
              </a:spcAft>
              <a:buFont typeface="Wingdings" panose="05000000000000000000" pitchFamily="2" charset="2"/>
              <a:buChar char="ü"/>
            </a:pPr>
            <a:r>
              <a:rPr lang="en-US" sz="12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Automated Disease Detection: </a:t>
            </a:r>
            <a:r>
              <a:rPr lang="en-US" sz="12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Developing AI algorithms that can automatically detect and localize abnormalities and diseases in medical images, such as tumors in MRI or CT scans, assisting radiologists in early and accurate diagnoses</a:t>
            </a:r>
            <a:r>
              <a:rPr lang="en-US" sz="12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a:t>
            </a:r>
          </a:p>
          <a:p>
            <a:pPr marL="171450" lvl="0" indent="-171450" algn="l" rtl="0">
              <a:lnSpc>
                <a:spcPct val="120000"/>
              </a:lnSpc>
              <a:spcBef>
                <a:spcPts val="0"/>
              </a:spcBef>
              <a:spcAft>
                <a:spcPts val="0"/>
              </a:spcAft>
              <a:buFont typeface="Wingdings" panose="05000000000000000000" pitchFamily="2" charset="2"/>
              <a:buChar char="ü"/>
            </a:pPr>
            <a:r>
              <a:rPr lang="en-US" sz="12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Segmentation and Feature Extraction : </a:t>
            </a:r>
            <a:r>
              <a:rPr lang="en-US" sz="12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Using AI-based image segmentation techniques to delineate organs, tissues, or lesions in medical images, enabling precise measurement and quantification of relevant features for diagnosis and treatment planning.</a:t>
            </a:r>
          </a:p>
          <a:p>
            <a:pPr marL="171450" lvl="0" indent="-171450" algn="l" rtl="0">
              <a:lnSpc>
                <a:spcPct val="120000"/>
              </a:lnSpc>
              <a:spcBef>
                <a:spcPts val="0"/>
              </a:spcBef>
              <a:spcAft>
                <a:spcPts val="0"/>
              </a:spcAft>
              <a:buFont typeface="Wingdings" panose="05000000000000000000" pitchFamily="2" charset="2"/>
              <a:buChar char="ü"/>
            </a:pPr>
            <a:r>
              <a:rPr lang="en-US" sz="12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Multi-Modal Fusion: </a:t>
            </a:r>
            <a:r>
              <a:rPr lang="en-US" sz="12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Creating AI models that integrate information from multiple imaging modalities, such as MRI, CT, and PET scans, to provide comprehensive insights into complex medical conditions.</a:t>
            </a:r>
          </a:p>
          <a:p>
            <a:pPr marL="171450" lvl="0" indent="-171450" algn="l" rtl="0">
              <a:lnSpc>
                <a:spcPct val="120000"/>
              </a:lnSpc>
              <a:spcBef>
                <a:spcPts val="0"/>
              </a:spcBef>
              <a:spcAft>
                <a:spcPts val="0"/>
              </a:spcAft>
              <a:buFont typeface="Wingdings" panose="05000000000000000000" pitchFamily="2" charset="2"/>
              <a:buChar char="ü"/>
            </a:pPr>
            <a:r>
              <a:rPr lang="en-US" sz="12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Real-Time Image Enhancement: </a:t>
            </a:r>
            <a:r>
              <a:rPr lang="en-US" sz="12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Implementing AI-based image enhancement techniques that improve the quality of medical images, reducing noise, artifacts, and improving visualization for better interpretation.</a:t>
            </a:r>
          </a:p>
          <a:p>
            <a:pPr marL="171450" lvl="0" indent="-171450" algn="l" rtl="0">
              <a:lnSpc>
                <a:spcPct val="120000"/>
              </a:lnSpc>
              <a:spcBef>
                <a:spcPts val="0"/>
              </a:spcBef>
              <a:spcAft>
                <a:spcPts val="0"/>
              </a:spcAft>
              <a:buFont typeface="Wingdings" panose="05000000000000000000" pitchFamily="2" charset="2"/>
              <a:buChar char="ü"/>
            </a:pPr>
            <a:r>
              <a:rPr lang="en-US" sz="12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Super-Resolution Imaging</a:t>
            </a:r>
            <a:r>
              <a:rPr lang="en-US" sz="12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 Using AI-driven super-resolution algorithms to enhance the resolution and quality of medical images, aiding in the visualization of fine structures and improving diagnostic accuracy.</a:t>
            </a:r>
          </a:p>
          <a:p>
            <a:pPr marL="171450" lvl="0" indent="-171450" algn="l" rtl="0">
              <a:lnSpc>
                <a:spcPct val="120000"/>
              </a:lnSpc>
              <a:spcBef>
                <a:spcPts val="0"/>
              </a:spcBef>
              <a:spcAft>
                <a:spcPts val="0"/>
              </a:spcAft>
              <a:buFont typeface="Wingdings" panose="05000000000000000000" pitchFamily="2" charset="2"/>
              <a:buChar char="ü"/>
            </a:pPr>
            <a:r>
              <a:rPr lang="en-US" sz="12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Image Registration and Alignment: </a:t>
            </a:r>
            <a:r>
              <a:rPr lang="en-US" sz="12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Developing AI algorithms for image registration and alignment, allowing the integration of multiple images from different time points or imaging modalities for disease progression monitoring. </a:t>
            </a:r>
          </a:p>
          <a:p>
            <a:pPr marL="171450" lvl="0" indent="-171450" algn="l" rtl="0">
              <a:lnSpc>
                <a:spcPct val="120000"/>
              </a:lnSpc>
              <a:spcBef>
                <a:spcPts val="0"/>
              </a:spcBef>
              <a:spcAft>
                <a:spcPts val="0"/>
              </a:spcAft>
              <a:buFont typeface="Wingdings" panose="05000000000000000000" pitchFamily="2" charset="2"/>
              <a:buChar char="ü"/>
            </a:pPr>
            <a:r>
              <a:rPr lang="en-US" sz="12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Quantitative Image Analysis: </a:t>
            </a:r>
            <a:r>
              <a:rPr lang="en-US" sz="12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rPr>
              <a:t>Utilizing AI-based image analysis to quantify biomarkers, such as tumor size, volume, or density, providing objective and standardized measurements for research and clinical trials.</a:t>
            </a:r>
            <a:endParaRPr sz="12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Proxima Nova"/>
            </a:endParaRPr>
          </a:p>
        </p:txBody>
      </p:sp>
      <p:pic>
        <p:nvPicPr>
          <p:cNvPr id="85" name="Google Shape;85;p17"/>
          <p:cNvPicPr preferRelativeResize="0"/>
          <p:nvPr/>
        </p:nvPicPr>
        <p:blipFill rotWithShape="1">
          <a:blip r:embed="rId3">
            <a:alphaModFix/>
          </a:blip>
          <a:srcRect b="87002"/>
          <a:stretch/>
        </p:blipFill>
        <p:spPr>
          <a:xfrm>
            <a:off x="0" y="0"/>
            <a:ext cx="9144003" cy="668549"/>
          </a:xfrm>
          <a:prstGeom prst="rect">
            <a:avLst/>
          </a:prstGeom>
          <a:noFill/>
          <a:ln>
            <a:noFill/>
          </a:ln>
        </p:spPr>
      </p:pic>
      <p:pic>
        <p:nvPicPr>
          <p:cNvPr id="86" name="Google Shape;86;p17"/>
          <p:cNvPicPr preferRelativeResize="0"/>
          <p:nvPr/>
        </p:nvPicPr>
        <p:blipFill rotWithShape="1">
          <a:blip r:embed="rId4">
            <a:alphaModFix/>
          </a:blip>
          <a:srcRect t="90459"/>
          <a:stretch/>
        </p:blipFill>
        <p:spPr>
          <a:xfrm>
            <a:off x="0" y="4652773"/>
            <a:ext cx="9144003" cy="4907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D518D8B-7BEF-25EB-A892-D3FD97C0970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 y="-1"/>
            <a:ext cx="9144003" cy="5139187"/>
          </a:xfrm>
          <a:prstGeom prst="rect">
            <a:avLst/>
          </a:prstGeom>
        </p:spPr>
      </p:pic>
      <p:pic>
        <p:nvPicPr>
          <p:cNvPr id="3" name="Google Shape;78;p16">
            <a:extLst>
              <a:ext uri="{FF2B5EF4-FFF2-40B4-BE49-F238E27FC236}">
                <a16:creationId xmlns:a16="http://schemas.microsoft.com/office/drawing/2014/main" id="{16AAE94D-BA97-F7BC-229B-40E4FDB5EF5F}"/>
              </a:ext>
            </a:extLst>
          </p:cNvPr>
          <p:cNvPicPr preferRelativeResize="0"/>
          <p:nvPr/>
        </p:nvPicPr>
        <p:blipFill rotWithShape="1">
          <a:blip r:embed="rId5">
            <a:alphaModFix/>
          </a:blip>
          <a:srcRect b="87002"/>
          <a:stretch/>
        </p:blipFill>
        <p:spPr>
          <a:xfrm>
            <a:off x="0" y="-7144"/>
            <a:ext cx="9144003" cy="668549"/>
          </a:xfrm>
          <a:prstGeom prst="rect">
            <a:avLst/>
          </a:prstGeom>
          <a:noFill/>
          <a:ln>
            <a:noFill/>
          </a:ln>
        </p:spPr>
      </p:pic>
      <p:pic>
        <p:nvPicPr>
          <p:cNvPr id="4" name="Google Shape;79;p16">
            <a:extLst>
              <a:ext uri="{FF2B5EF4-FFF2-40B4-BE49-F238E27FC236}">
                <a16:creationId xmlns:a16="http://schemas.microsoft.com/office/drawing/2014/main" id="{0C234CD6-3684-03C6-2198-1BC40F3326BB}"/>
              </a:ext>
            </a:extLst>
          </p:cNvPr>
          <p:cNvPicPr preferRelativeResize="0"/>
          <p:nvPr/>
        </p:nvPicPr>
        <p:blipFill rotWithShape="1">
          <a:blip r:embed="rId6">
            <a:alphaModFix/>
          </a:blip>
          <a:srcRect t="90459"/>
          <a:stretch/>
        </p:blipFill>
        <p:spPr>
          <a:xfrm>
            <a:off x="0" y="4659916"/>
            <a:ext cx="9144003" cy="490726"/>
          </a:xfrm>
          <a:prstGeom prst="rect">
            <a:avLst/>
          </a:prstGeom>
          <a:noFill/>
          <a:ln>
            <a:noFill/>
          </a:ln>
        </p:spPr>
      </p:pic>
    </p:spTree>
    <p:extLst>
      <p:ext uri="{BB962C8B-B14F-4D97-AF65-F5344CB8AC3E}">
        <p14:creationId xmlns:p14="http://schemas.microsoft.com/office/powerpoint/2010/main" val="2801642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87002"/>
          <a:stretch/>
        </p:blipFill>
        <p:spPr>
          <a:xfrm>
            <a:off x="0" y="0"/>
            <a:ext cx="9144003" cy="668549"/>
          </a:xfrm>
          <a:prstGeom prst="rect">
            <a:avLst/>
          </a:prstGeom>
          <a:noFill/>
          <a:ln>
            <a:noFill/>
          </a:ln>
        </p:spPr>
      </p:pic>
      <p:pic>
        <p:nvPicPr>
          <p:cNvPr id="55" name="Google Shape;55;p13"/>
          <p:cNvPicPr preferRelativeResize="0"/>
          <p:nvPr/>
        </p:nvPicPr>
        <p:blipFill rotWithShape="1">
          <a:blip r:embed="rId4">
            <a:alphaModFix/>
          </a:blip>
          <a:srcRect t="90459"/>
          <a:stretch/>
        </p:blipFill>
        <p:spPr>
          <a:xfrm>
            <a:off x="0" y="4652773"/>
            <a:ext cx="9144003" cy="490726"/>
          </a:xfrm>
          <a:prstGeom prst="rect">
            <a:avLst/>
          </a:prstGeom>
          <a:noFill/>
          <a:ln>
            <a:noFill/>
          </a:ln>
        </p:spPr>
      </p:pic>
      <p:sp>
        <p:nvSpPr>
          <p:cNvPr id="57" name="Google Shape;57;p13"/>
          <p:cNvSpPr txBox="1"/>
          <p:nvPr/>
        </p:nvSpPr>
        <p:spPr>
          <a:xfrm>
            <a:off x="0" y="593642"/>
            <a:ext cx="9058275" cy="4304494"/>
          </a:xfrm>
          <a:prstGeom prst="rect">
            <a:avLst/>
          </a:prstGeom>
          <a:noFill/>
          <a:ln>
            <a:noFill/>
          </a:ln>
        </p:spPr>
        <p:txBody>
          <a:bodyPr spcFirstLastPara="1" wrap="square" lIns="91425" tIns="91425" rIns="91425" bIns="91425" anchor="t" anchorCtr="0">
            <a:normAutofit fontScale="70000" lnSpcReduction="20000"/>
          </a:bodyPr>
          <a:lstStyle/>
          <a:p>
            <a:pPr marL="127000" lvl="0" algn="l" rtl="0">
              <a:lnSpc>
                <a:spcPct val="150000"/>
              </a:lnSpc>
              <a:spcBef>
                <a:spcPts val="0"/>
              </a:spcBef>
              <a:spcAft>
                <a:spcPts val="0"/>
              </a:spcAft>
              <a:buClr>
                <a:srgbClr val="616161"/>
              </a:buClr>
              <a:buSzPts val="1600"/>
            </a:pPr>
            <a:r>
              <a:rPr lang="en-IN" sz="16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 </a:t>
            </a:r>
            <a:endParaRPr lang="en-IN" sz="16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endParaRPr>
          </a:p>
          <a:p>
            <a:pPr marL="412750" lvl="0" indent="-285750" algn="just" rtl="0">
              <a:lnSpc>
                <a:spcPct val="150000"/>
              </a:lnSpc>
              <a:spcBef>
                <a:spcPts val="0"/>
              </a:spcBef>
              <a:spcAft>
                <a:spcPts val="0"/>
              </a:spcAft>
              <a:buClr>
                <a:srgbClr val="616161"/>
              </a:buClr>
              <a:buSzPts val="1600"/>
              <a:buFont typeface="Wingdings" panose="05000000000000000000" pitchFamily="2" charset="2"/>
              <a:buChar char="ü"/>
            </a:pPr>
            <a:r>
              <a:rPr lang="en-IN" sz="16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Radiomics and AI Radio genomics: </a:t>
            </a:r>
            <a:r>
              <a:rPr lang="en-IN" sz="16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Combining radiomics (extracting quantitative features from medical images) with AI algorithms to correlate imaging features with genomics data, facilitating precision medicine and personalized treatment approaches.</a:t>
            </a:r>
          </a:p>
          <a:p>
            <a:pPr marL="412750" indent="-285750" algn="just">
              <a:lnSpc>
                <a:spcPct val="150000"/>
              </a:lnSpc>
              <a:buClr>
                <a:srgbClr val="616161"/>
              </a:buClr>
              <a:buSzPts val="1600"/>
              <a:buFont typeface="Wingdings" panose="05000000000000000000" pitchFamily="2" charset="2"/>
              <a:buChar char="ü"/>
            </a:pPr>
            <a:r>
              <a:rPr lang="en-IN" sz="16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AI in Pathology Imaging: </a:t>
            </a:r>
            <a:r>
              <a:rPr lang="en-IN" sz="16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Applying AI to analyse histopathological images, assisting pathologists in detecting abnormalities and predicting disease prognosis.</a:t>
            </a:r>
          </a:p>
          <a:p>
            <a:pPr marL="412750" lvl="0" indent="-285750" algn="just" rtl="0">
              <a:lnSpc>
                <a:spcPct val="150000"/>
              </a:lnSpc>
              <a:spcBef>
                <a:spcPts val="0"/>
              </a:spcBef>
              <a:spcAft>
                <a:spcPts val="0"/>
              </a:spcAft>
              <a:buClr>
                <a:srgbClr val="616161"/>
              </a:buClr>
              <a:buSzPts val="1600"/>
              <a:buFont typeface="Wingdings" panose="05000000000000000000" pitchFamily="2" charset="2"/>
              <a:buChar char="ü"/>
            </a:pPr>
            <a:r>
              <a:rPr lang="en-IN" sz="16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AI-Enhanced Image Interpretation: </a:t>
            </a:r>
            <a:r>
              <a:rPr lang="en-IN" sz="16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Creating AI systems that assist radiologists in image interpretation, providing relevant clinical context, and suggesting possible diagnoses to support medical decision-making.</a:t>
            </a:r>
          </a:p>
          <a:p>
            <a:pPr marL="412750" lvl="0" indent="-285750" algn="just" rtl="0">
              <a:lnSpc>
                <a:spcPct val="150000"/>
              </a:lnSpc>
              <a:spcBef>
                <a:spcPts val="0"/>
              </a:spcBef>
              <a:spcAft>
                <a:spcPts val="0"/>
              </a:spcAft>
              <a:buClr>
                <a:srgbClr val="616161"/>
              </a:buClr>
              <a:buSzPts val="1600"/>
              <a:buFont typeface="Wingdings" panose="05000000000000000000" pitchFamily="2" charset="2"/>
              <a:buChar char="ü"/>
            </a:pPr>
            <a:r>
              <a:rPr lang="en-IN" sz="16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AI-Guided Surgical Navigation: </a:t>
            </a:r>
            <a:r>
              <a:rPr lang="en-IN" sz="16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Developing AI-driven surgical navigation systems that overlay medical images onto the surgical field, aiding surgeons in precise localization and real-time guidance during procedures.</a:t>
            </a:r>
          </a:p>
          <a:p>
            <a:pPr marL="412750" lvl="0" indent="-285750" algn="just" rtl="0">
              <a:lnSpc>
                <a:spcPct val="150000"/>
              </a:lnSpc>
              <a:spcBef>
                <a:spcPts val="0"/>
              </a:spcBef>
              <a:spcAft>
                <a:spcPts val="0"/>
              </a:spcAft>
              <a:buClr>
                <a:srgbClr val="616161"/>
              </a:buClr>
              <a:buSzPts val="1600"/>
              <a:buFont typeface="Wingdings" panose="05000000000000000000" pitchFamily="2" charset="2"/>
              <a:buChar char="ü"/>
            </a:pPr>
            <a:r>
              <a:rPr lang="en-IN" sz="16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AI for Neuroimaging and Brain Mapping: </a:t>
            </a:r>
            <a:r>
              <a:rPr lang="en-IN" sz="16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Applying AI algorithms to analyse brain MRI and fMRI data, facilitating brain mapping, identifying neurological conditions, and advancing research on brain function and disorders.</a:t>
            </a:r>
          </a:p>
          <a:p>
            <a:pPr marL="412750" lvl="0" indent="-285750" algn="just" rtl="0">
              <a:lnSpc>
                <a:spcPct val="150000"/>
              </a:lnSpc>
              <a:spcBef>
                <a:spcPts val="0"/>
              </a:spcBef>
              <a:spcAft>
                <a:spcPts val="0"/>
              </a:spcAft>
              <a:buClr>
                <a:srgbClr val="616161"/>
              </a:buClr>
              <a:buSzPts val="1600"/>
              <a:buFont typeface="Wingdings" panose="05000000000000000000" pitchFamily="2" charset="2"/>
              <a:buChar char="ü"/>
            </a:pPr>
            <a:r>
              <a:rPr lang="en-IN" sz="16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Virtual Biopsies: </a:t>
            </a:r>
            <a:r>
              <a:rPr lang="en-IN" sz="16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Utilizing AI to create virtual biopsies from medical images, enabling non-invasive analysis of tissue structures and aiding in treatment planning.</a:t>
            </a:r>
          </a:p>
          <a:p>
            <a:pPr marL="412750" lvl="0" indent="-285750" algn="just" rtl="0">
              <a:lnSpc>
                <a:spcPct val="150000"/>
              </a:lnSpc>
              <a:spcBef>
                <a:spcPts val="0"/>
              </a:spcBef>
              <a:spcAft>
                <a:spcPts val="0"/>
              </a:spcAft>
              <a:buClr>
                <a:srgbClr val="616161"/>
              </a:buClr>
              <a:buSzPts val="1600"/>
              <a:buFont typeface="Wingdings" panose="05000000000000000000" pitchFamily="2" charset="2"/>
              <a:buChar char="ü"/>
            </a:pPr>
            <a:r>
              <a:rPr lang="en-IN" sz="16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AI for Remote Diagnosis and Telemedicine</a:t>
            </a:r>
            <a:r>
              <a:rPr lang="en-IN" sz="16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 Implementing AI-driven image analysis in telemedicine platforms to facilitate remote diagnosis and provide healthcare access in underserved areas. </a:t>
            </a:r>
          </a:p>
          <a:p>
            <a:pPr marL="412750" lvl="0" indent="-285750" algn="just" rtl="0">
              <a:lnSpc>
                <a:spcPct val="150000"/>
              </a:lnSpc>
              <a:spcBef>
                <a:spcPts val="0"/>
              </a:spcBef>
              <a:spcAft>
                <a:spcPts val="0"/>
              </a:spcAft>
              <a:buClr>
                <a:srgbClr val="616161"/>
              </a:buClr>
              <a:buSzPts val="1600"/>
              <a:buFont typeface="Wingdings" panose="05000000000000000000" pitchFamily="2" charset="2"/>
              <a:buChar char="ü"/>
            </a:pPr>
            <a:r>
              <a:rPr lang="en-IN" sz="1600" b="1"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Automated Quality Control: </a:t>
            </a:r>
            <a:r>
              <a:rPr lang="en-IN" sz="16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rPr>
              <a:t>Using AI to automate quality control processes for medical images, ensuring consistency and accuracy in image acquisition and analysis.</a:t>
            </a:r>
            <a:endParaRPr sz="1600" dirty="0">
              <a:solidFill>
                <a:schemeClr val="tx1"/>
              </a:solidFill>
              <a:latin typeface="Bahnschrift" panose="020B0502040204020203" pitchFamily="34" charset="0"/>
              <a:ea typeface="Calibri" panose="020F0502020204030204" pitchFamily="34" charset="0"/>
              <a:cs typeface="Calibri" panose="020F0502020204030204" pitchFamily="34" charset="0"/>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p:nvPr/>
        </p:nvSpPr>
        <p:spPr>
          <a:xfrm>
            <a:off x="311699" y="719106"/>
            <a:ext cx="8520600" cy="40419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GB" sz="2000" b="1" dirty="0">
                <a:solidFill>
                  <a:srgbClr val="616161"/>
                </a:solidFill>
                <a:latin typeface="Proxima Nova"/>
                <a:ea typeface="Proxima Nova"/>
                <a:cs typeface="Proxima Nova"/>
                <a:sym typeface="Proxima Nova"/>
              </a:rPr>
              <a:t>Process Flow Diagram / Use case Diagram:</a:t>
            </a:r>
            <a:endParaRPr sz="2000" b="1" dirty="0">
              <a:solidFill>
                <a:srgbClr val="616161"/>
              </a:solidFill>
              <a:latin typeface="Proxima Nova"/>
              <a:ea typeface="Proxima Nova"/>
              <a:cs typeface="Proxima Nova"/>
              <a:sym typeface="Proxima Nova"/>
            </a:endParaRPr>
          </a:p>
          <a:p>
            <a:pPr marL="0" lvl="0" indent="0" algn="l" rtl="0">
              <a:lnSpc>
                <a:spcPct val="115000"/>
              </a:lnSpc>
              <a:spcBef>
                <a:spcPts val="1200"/>
              </a:spcBef>
              <a:spcAft>
                <a:spcPts val="1200"/>
              </a:spcAft>
              <a:buNone/>
            </a:pPr>
            <a:endParaRPr sz="1800" b="1" dirty="0">
              <a:solidFill>
                <a:srgbClr val="616161"/>
              </a:solidFill>
              <a:latin typeface="Proxima Nova"/>
              <a:ea typeface="Proxima Nova"/>
              <a:cs typeface="Proxima Nova"/>
              <a:sym typeface="Proxima Nova"/>
            </a:endParaRPr>
          </a:p>
        </p:txBody>
      </p:sp>
      <p:pic>
        <p:nvPicPr>
          <p:cNvPr id="92" name="Google Shape;92;p18"/>
          <p:cNvPicPr preferRelativeResize="0"/>
          <p:nvPr/>
        </p:nvPicPr>
        <p:blipFill rotWithShape="1">
          <a:blip r:embed="rId3">
            <a:alphaModFix/>
          </a:blip>
          <a:srcRect b="87002"/>
          <a:stretch/>
        </p:blipFill>
        <p:spPr>
          <a:xfrm>
            <a:off x="0" y="0"/>
            <a:ext cx="9144003" cy="668549"/>
          </a:xfrm>
          <a:prstGeom prst="rect">
            <a:avLst/>
          </a:prstGeom>
          <a:noFill/>
          <a:ln>
            <a:noFill/>
          </a:ln>
        </p:spPr>
      </p:pic>
      <p:pic>
        <p:nvPicPr>
          <p:cNvPr id="93" name="Google Shape;93;p18"/>
          <p:cNvPicPr preferRelativeResize="0"/>
          <p:nvPr/>
        </p:nvPicPr>
        <p:blipFill rotWithShape="1">
          <a:blip r:embed="rId4">
            <a:alphaModFix/>
          </a:blip>
          <a:srcRect t="90459"/>
          <a:stretch/>
        </p:blipFill>
        <p:spPr>
          <a:xfrm>
            <a:off x="0" y="4652773"/>
            <a:ext cx="9144003" cy="490726"/>
          </a:xfrm>
          <a:prstGeom prst="rect">
            <a:avLst/>
          </a:prstGeom>
          <a:noFill/>
          <a:ln>
            <a:noFill/>
          </a:ln>
        </p:spPr>
      </p:pic>
      <p:pic>
        <p:nvPicPr>
          <p:cNvPr id="4" name="Picture 3">
            <a:extLst>
              <a:ext uri="{FF2B5EF4-FFF2-40B4-BE49-F238E27FC236}">
                <a16:creationId xmlns:a16="http://schemas.microsoft.com/office/drawing/2014/main" id="{0B6E6BB5-BC23-5634-9519-201874E1FAA9}"/>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3723208" y="1281525"/>
            <a:ext cx="5264943" cy="3270028"/>
          </a:xfrm>
          <a:prstGeom prst="rect">
            <a:avLst/>
          </a:prstGeom>
        </p:spPr>
      </p:pic>
      <p:pic>
        <p:nvPicPr>
          <p:cNvPr id="11" name="Picture 10">
            <a:extLst>
              <a:ext uri="{FF2B5EF4-FFF2-40B4-BE49-F238E27FC236}">
                <a16:creationId xmlns:a16="http://schemas.microsoft.com/office/drawing/2014/main" id="{F5DA6032-3345-7155-A93B-6A45AB33B4B7}"/>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155847" y="1416590"/>
            <a:ext cx="3481350" cy="299989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6" name="Google Shape;106;p20"/>
          <p:cNvPicPr preferRelativeResize="0"/>
          <p:nvPr/>
        </p:nvPicPr>
        <p:blipFill rotWithShape="1">
          <a:blip r:embed="rId3">
            <a:alphaModFix/>
          </a:blip>
          <a:srcRect b="87002"/>
          <a:stretch/>
        </p:blipFill>
        <p:spPr>
          <a:xfrm>
            <a:off x="0" y="0"/>
            <a:ext cx="9144003" cy="668549"/>
          </a:xfrm>
          <a:prstGeom prst="rect">
            <a:avLst/>
          </a:prstGeom>
          <a:noFill/>
          <a:ln>
            <a:noFill/>
          </a:ln>
        </p:spPr>
      </p:pic>
      <p:pic>
        <p:nvPicPr>
          <p:cNvPr id="107" name="Google Shape;107;p20"/>
          <p:cNvPicPr preferRelativeResize="0"/>
          <p:nvPr/>
        </p:nvPicPr>
        <p:blipFill rotWithShape="1">
          <a:blip r:embed="rId4">
            <a:alphaModFix/>
          </a:blip>
          <a:srcRect t="90459"/>
          <a:stretch/>
        </p:blipFill>
        <p:spPr>
          <a:xfrm>
            <a:off x="0" y="4652773"/>
            <a:ext cx="9144003" cy="490726"/>
          </a:xfrm>
          <a:prstGeom prst="rect">
            <a:avLst/>
          </a:prstGeom>
          <a:noFill/>
          <a:ln>
            <a:noFill/>
          </a:ln>
        </p:spPr>
      </p:pic>
      <p:pic>
        <p:nvPicPr>
          <p:cNvPr id="3" name="Picture 2">
            <a:extLst>
              <a:ext uri="{FF2B5EF4-FFF2-40B4-BE49-F238E27FC236}">
                <a16:creationId xmlns:a16="http://schemas.microsoft.com/office/drawing/2014/main" id="{EF4CEC6D-FB17-6B8B-B7B8-B482F6B77D30}"/>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202214" y="747229"/>
            <a:ext cx="8739571" cy="382686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p:nvPr/>
        </p:nvSpPr>
        <p:spPr>
          <a:xfrm>
            <a:off x="133945" y="783937"/>
            <a:ext cx="8876109" cy="4614410"/>
          </a:xfrm>
          <a:prstGeom prst="rect">
            <a:avLst/>
          </a:prstGeom>
          <a:noFill/>
          <a:ln>
            <a:noFill/>
          </a:ln>
        </p:spPr>
        <p:txBody>
          <a:bodyPr spcFirstLastPara="1" wrap="square" lIns="91425" tIns="91425" rIns="91425" bIns="91425" anchor="t" anchorCtr="0">
            <a:normAutofit fontScale="55000" lnSpcReduction="20000"/>
          </a:bodyPr>
          <a:lstStyle/>
          <a:p>
            <a:pPr lvl="0" algn="just" rtl="0">
              <a:lnSpc>
                <a:spcPct val="115000"/>
              </a:lnSpc>
              <a:spcBef>
                <a:spcPts val="0"/>
              </a:spcBef>
              <a:spcAft>
                <a:spcPts val="1200"/>
              </a:spcAft>
            </a:pPr>
            <a:r>
              <a:rPr lang="en-GB" sz="2000" b="1" dirty="0">
                <a:solidFill>
                  <a:schemeClr val="tx1"/>
                </a:solidFill>
                <a:latin typeface="Proxima Nova"/>
                <a:ea typeface="Proxima Nova"/>
                <a:cs typeface="Proxima Nova"/>
                <a:sym typeface="Proxima Nova"/>
              </a:rPr>
              <a:t> </a:t>
            </a:r>
            <a:r>
              <a:rPr lang="en-US" sz="2000" b="1" dirty="0">
                <a:solidFill>
                  <a:schemeClr val="tx1"/>
                </a:solidFill>
                <a:latin typeface="Bahnschrift" panose="020B0502040204020203" pitchFamily="34" charset="0"/>
                <a:ea typeface="Proxima Nova"/>
                <a:cs typeface="Proxima Nova"/>
                <a:sym typeface="Proxima Nova"/>
              </a:rPr>
              <a:t>The business profit potential for AI-driven medical image processing can be significant, given the transformative impact it can have on healthcare outcomes. However, several factors influence the profit generation in this domain:</a:t>
            </a:r>
          </a:p>
          <a:p>
            <a:pPr marL="342900" lvl="0" indent="-342900" algn="just" rtl="0">
              <a:lnSpc>
                <a:spcPct val="115000"/>
              </a:lnSpc>
              <a:spcBef>
                <a:spcPts val="0"/>
              </a:spcBef>
              <a:spcAft>
                <a:spcPts val="1200"/>
              </a:spcAft>
              <a:buFont typeface="Wingdings" panose="05000000000000000000" pitchFamily="2" charset="2"/>
              <a:buChar char="ü"/>
            </a:pPr>
            <a:r>
              <a:rPr lang="en-US" sz="2000" b="1" dirty="0">
                <a:solidFill>
                  <a:schemeClr val="tx1"/>
                </a:solidFill>
                <a:latin typeface="Bahnschrift" panose="020B0502040204020203" pitchFamily="34" charset="0"/>
                <a:ea typeface="Proxima Nova"/>
                <a:cs typeface="Proxima Nova"/>
                <a:sym typeface="Proxima Nova"/>
              </a:rPr>
              <a:t>Market Demand: </a:t>
            </a:r>
            <a:r>
              <a:rPr lang="en-US" sz="2000" dirty="0">
                <a:solidFill>
                  <a:schemeClr val="tx1"/>
                </a:solidFill>
                <a:latin typeface="Bahnschrift" panose="020B0502040204020203" pitchFamily="34" charset="0"/>
                <a:ea typeface="Proxima Nova"/>
                <a:cs typeface="Proxima Nova"/>
                <a:sym typeface="Proxima Nova"/>
              </a:rPr>
              <a:t>The demand for AI-driven medical image processing solutions is influenced by the increasing need for accurate and timely diagnosis, improved treatment planning, and medical research advancements. Healthcare facilities that prioritize efficiency and better patient care are more likely to invest in AI solutions.</a:t>
            </a:r>
          </a:p>
          <a:p>
            <a:pPr marL="342900" lvl="0" indent="-342900" algn="just" rtl="0">
              <a:lnSpc>
                <a:spcPct val="115000"/>
              </a:lnSpc>
              <a:spcBef>
                <a:spcPts val="0"/>
              </a:spcBef>
              <a:spcAft>
                <a:spcPts val="1200"/>
              </a:spcAft>
              <a:buFont typeface="Wingdings" panose="05000000000000000000" pitchFamily="2" charset="2"/>
              <a:buChar char="ü"/>
            </a:pPr>
            <a:r>
              <a:rPr lang="en-US" sz="2000" b="1" dirty="0">
                <a:solidFill>
                  <a:schemeClr val="tx1"/>
                </a:solidFill>
                <a:latin typeface="Bahnschrift" panose="020B0502040204020203" pitchFamily="34" charset="0"/>
                <a:ea typeface="Proxima Nova"/>
                <a:cs typeface="Proxima Nova"/>
                <a:sym typeface="Proxima Nova"/>
              </a:rPr>
              <a:t>Product Differentiation</a:t>
            </a:r>
            <a:r>
              <a:rPr lang="en-US" sz="2000" dirty="0">
                <a:solidFill>
                  <a:schemeClr val="tx1"/>
                </a:solidFill>
                <a:latin typeface="Bahnschrift" panose="020B0502040204020203" pitchFamily="34" charset="0"/>
                <a:ea typeface="Proxima Nova"/>
                <a:cs typeface="Proxima Nova"/>
                <a:sym typeface="Proxima Nova"/>
              </a:rPr>
              <a:t>: Companies offering unique and highly effective AI algorithms with superior accuracy and efficiency will have a competitive advantage. Innovations that solve specific challenges in medical image analysis and cater to diverse medical imaging modalities can command higher profits</a:t>
            </a:r>
            <a:r>
              <a:rPr lang="en-US" sz="2000" b="1" dirty="0">
                <a:solidFill>
                  <a:schemeClr val="tx1"/>
                </a:solidFill>
                <a:latin typeface="Bahnschrift" panose="020B0502040204020203" pitchFamily="34" charset="0"/>
                <a:ea typeface="Proxima Nova"/>
                <a:cs typeface="Proxima Nova"/>
                <a:sym typeface="Proxima Nova"/>
              </a:rPr>
              <a:t>.</a:t>
            </a:r>
          </a:p>
          <a:p>
            <a:pPr marL="342900" lvl="0" indent="-342900" algn="just" rtl="0">
              <a:lnSpc>
                <a:spcPct val="115000"/>
              </a:lnSpc>
              <a:spcBef>
                <a:spcPts val="0"/>
              </a:spcBef>
              <a:spcAft>
                <a:spcPts val="1200"/>
              </a:spcAft>
              <a:buFont typeface="Wingdings" panose="05000000000000000000" pitchFamily="2" charset="2"/>
              <a:buChar char="ü"/>
            </a:pPr>
            <a:r>
              <a:rPr lang="en-US" sz="2000" b="1" dirty="0">
                <a:solidFill>
                  <a:schemeClr val="tx1"/>
                </a:solidFill>
                <a:latin typeface="Bahnschrift" panose="020B0502040204020203" pitchFamily="34" charset="0"/>
                <a:ea typeface="Proxima Nova"/>
                <a:cs typeface="Proxima Nova"/>
                <a:sym typeface="Proxima Nova"/>
              </a:rPr>
              <a:t>Clinical Validation and Regulatory Compliance: </a:t>
            </a:r>
            <a:r>
              <a:rPr lang="en-US" sz="2000" dirty="0">
                <a:solidFill>
                  <a:schemeClr val="tx1"/>
                </a:solidFill>
                <a:latin typeface="Bahnschrift" panose="020B0502040204020203" pitchFamily="34" charset="0"/>
                <a:ea typeface="Proxima Nova"/>
                <a:cs typeface="Proxima Nova"/>
                <a:sym typeface="Proxima Nova"/>
              </a:rPr>
              <a:t>Clinically validated AI solutions that comply with relevant healthcare regulations gain trust and confidence from healthcare providers. Validation studies demonstrating improved patient outcomes and cost-effectiveness can justify premium pricing.</a:t>
            </a:r>
          </a:p>
          <a:p>
            <a:pPr marL="342900" lvl="0" indent="-342900" algn="just" rtl="0">
              <a:lnSpc>
                <a:spcPct val="115000"/>
              </a:lnSpc>
              <a:spcBef>
                <a:spcPts val="0"/>
              </a:spcBef>
              <a:spcAft>
                <a:spcPts val="1200"/>
              </a:spcAft>
              <a:buFont typeface="Wingdings" panose="05000000000000000000" pitchFamily="2" charset="2"/>
              <a:buChar char="ü"/>
            </a:pPr>
            <a:r>
              <a:rPr lang="en-US" sz="2000" b="1" dirty="0">
                <a:solidFill>
                  <a:schemeClr val="tx1"/>
                </a:solidFill>
                <a:latin typeface="Bahnschrift" panose="020B0502040204020203" pitchFamily="34" charset="0"/>
                <a:ea typeface="Proxima Nova"/>
                <a:cs typeface="Proxima Nova"/>
                <a:sym typeface="Proxima Nova"/>
              </a:rPr>
              <a:t>Market Penetration: </a:t>
            </a:r>
            <a:r>
              <a:rPr lang="en-US" sz="2000" dirty="0">
                <a:solidFill>
                  <a:schemeClr val="tx1"/>
                </a:solidFill>
                <a:latin typeface="Bahnschrift" panose="020B0502040204020203" pitchFamily="34" charset="0"/>
                <a:ea typeface="Proxima Nova"/>
                <a:cs typeface="Proxima Nova"/>
                <a:sym typeface="Proxima Nova"/>
              </a:rPr>
              <a:t>Widespread adoption of AI-driven medical image processing relies on scalability and penetration into various healthcare facilities. Companies with scalable and adaptable solutions can reach a broader customer base, driving higher profit potential. </a:t>
            </a:r>
          </a:p>
          <a:p>
            <a:pPr marL="342900" lvl="0" indent="-342900" algn="just" rtl="0">
              <a:lnSpc>
                <a:spcPct val="115000"/>
              </a:lnSpc>
              <a:spcBef>
                <a:spcPts val="0"/>
              </a:spcBef>
              <a:spcAft>
                <a:spcPts val="1200"/>
              </a:spcAft>
              <a:buFont typeface="Wingdings" panose="05000000000000000000" pitchFamily="2" charset="2"/>
              <a:buChar char="ü"/>
            </a:pPr>
            <a:r>
              <a:rPr lang="en-US" sz="2000" b="1" dirty="0">
                <a:solidFill>
                  <a:schemeClr val="tx1"/>
                </a:solidFill>
                <a:latin typeface="Bahnschrift" panose="020B0502040204020203" pitchFamily="34" charset="0"/>
                <a:ea typeface="Proxima Nova"/>
                <a:cs typeface="Proxima Nova"/>
                <a:sym typeface="Proxima Nova"/>
              </a:rPr>
              <a:t>Partnerships and Collaborations : </a:t>
            </a:r>
            <a:r>
              <a:rPr lang="en-US" sz="2000" dirty="0">
                <a:solidFill>
                  <a:schemeClr val="tx1"/>
                </a:solidFill>
                <a:latin typeface="Bahnschrift" panose="020B0502040204020203" pitchFamily="34" charset="0"/>
                <a:ea typeface="Proxima Nova"/>
                <a:cs typeface="Proxima Nova"/>
                <a:sym typeface="Proxima Nova"/>
              </a:rPr>
              <a:t>Strategic collaborations with healthcare institutions, radiology centers, and research organizations can expand the reach of AI solutions, leading to increased revenue streams and market presence.</a:t>
            </a:r>
          </a:p>
          <a:p>
            <a:pPr marL="0" lvl="0" indent="0" algn="l" rtl="0">
              <a:lnSpc>
                <a:spcPct val="115000"/>
              </a:lnSpc>
              <a:spcBef>
                <a:spcPts val="0"/>
              </a:spcBef>
              <a:spcAft>
                <a:spcPts val="1200"/>
              </a:spcAft>
              <a:buNone/>
            </a:pPr>
            <a:r>
              <a:rPr lang="en-US" sz="2000" b="1" dirty="0">
                <a:solidFill>
                  <a:schemeClr val="tx1"/>
                </a:solidFill>
                <a:latin typeface="Bahnschrift" panose="020B0502040204020203" pitchFamily="34" charset="0"/>
                <a:ea typeface="Proxima Nova"/>
                <a:cs typeface="Proxima Nova"/>
                <a:sym typeface="Proxima Nova"/>
              </a:rPr>
              <a:t> </a:t>
            </a:r>
            <a:endParaRPr lang="en-GB" sz="2000" b="1" dirty="0">
              <a:solidFill>
                <a:schemeClr val="tx1"/>
              </a:solidFill>
              <a:latin typeface="Bahnschrift" panose="020B0502040204020203" pitchFamily="34" charset="0"/>
              <a:ea typeface="Proxima Nova"/>
              <a:cs typeface="Proxima Nova"/>
              <a:sym typeface="Proxima Nova"/>
            </a:endParaRPr>
          </a:p>
          <a:p>
            <a:pPr marL="0" lvl="0" indent="0" algn="l" rtl="0">
              <a:lnSpc>
                <a:spcPct val="115000"/>
              </a:lnSpc>
              <a:spcBef>
                <a:spcPts val="0"/>
              </a:spcBef>
              <a:spcAft>
                <a:spcPts val="1200"/>
              </a:spcAft>
              <a:buNone/>
            </a:pPr>
            <a:endParaRPr sz="2000" b="1" dirty="0">
              <a:solidFill>
                <a:srgbClr val="616161"/>
              </a:solidFill>
              <a:latin typeface="Proxima Nova"/>
              <a:ea typeface="Proxima Nova"/>
              <a:cs typeface="Proxima Nova"/>
              <a:sym typeface="Proxima Nova"/>
            </a:endParaRPr>
          </a:p>
        </p:txBody>
      </p:sp>
      <p:pic>
        <p:nvPicPr>
          <p:cNvPr id="99" name="Google Shape;99;p19"/>
          <p:cNvPicPr preferRelativeResize="0"/>
          <p:nvPr/>
        </p:nvPicPr>
        <p:blipFill rotWithShape="1">
          <a:blip r:embed="rId3">
            <a:alphaModFix/>
          </a:blip>
          <a:srcRect b="87002"/>
          <a:stretch/>
        </p:blipFill>
        <p:spPr>
          <a:xfrm>
            <a:off x="0" y="0"/>
            <a:ext cx="9144003" cy="668549"/>
          </a:xfrm>
          <a:prstGeom prst="rect">
            <a:avLst/>
          </a:prstGeom>
          <a:noFill/>
          <a:ln>
            <a:noFill/>
          </a:ln>
        </p:spPr>
      </p:pic>
      <p:pic>
        <p:nvPicPr>
          <p:cNvPr id="100" name="Google Shape;100;p19"/>
          <p:cNvPicPr preferRelativeResize="0"/>
          <p:nvPr/>
        </p:nvPicPr>
        <p:blipFill rotWithShape="1">
          <a:blip r:embed="rId4">
            <a:alphaModFix/>
          </a:blip>
          <a:srcRect t="90459"/>
          <a:stretch/>
        </p:blipFill>
        <p:spPr>
          <a:xfrm>
            <a:off x="0" y="4667060"/>
            <a:ext cx="9144003" cy="490726"/>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333</TotalTime>
  <Words>1193</Words>
  <Application>Microsoft Office PowerPoint</Application>
  <PresentationFormat>On-screen Show (16:9)</PresentationFormat>
  <Paragraphs>56</Paragraphs>
  <Slides>12</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Calibri</vt:lpstr>
      <vt:lpstr>Proxima Nova</vt:lpstr>
      <vt:lpstr>Arial Black</vt:lpstr>
      <vt:lpstr>Montserrat</vt:lpstr>
      <vt:lpstr>Wingdings</vt:lpstr>
      <vt:lpstr>Bahnschrift</vt: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Pooja L H</cp:lastModifiedBy>
  <cp:revision>14</cp:revision>
  <dcterms:modified xsi:type="dcterms:W3CDTF">2024-03-29T06:46:01Z</dcterms:modified>
</cp:coreProperties>
</file>